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66" r:id="rId4"/>
    <p:sldId id="259" r:id="rId5"/>
    <p:sldId id="260" r:id="rId6"/>
    <p:sldId id="261" r:id="rId7"/>
    <p:sldId id="262" r:id="rId8"/>
    <p:sldId id="267" r:id="rId9"/>
    <p:sldId id="268" r:id="rId10"/>
    <p:sldId id="265" r:id="rId11"/>
    <p:sldId id="263"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3" d="2"/>
        <a:sy n="3" d="2"/>
      </p:scale>
      <p:origin x="0" y="0"/>
    </p:cViewPr>
  </p:notesTextViewPr>
  <p:sorterViewPr>
    <p:cViewPr>
      <p:scale>
        <a:sx n="100" d="100"/>
        <a:sy n="100" d="100"/>
      </p:scale>
      <p:origin x="0" y="-4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421FF5-7187-40CE-A77B-59F62502055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52753F5-6445-4451-AD7A-10D2ECC63822}">
      <dgm:prSet/>
      <dgm:spPr/>
      <dgm:t>
        <a:bodyPr/>
        <a:lstStyle/>
        <a:p>
          <a:r>
            <a:rPr lang="en-US" dirty="0"/>
            <a:t>Verifying the data had no missing or NaN values</a:t>
          </a:r>
        </a:p>
      </dgm:t>
    </dgm:pt>
    <dgm:pt modelId="{8BEEA80D-E8C5-49E2-A2AA-C9FC04707300}" type="parTrans" cxnId="{3013A853-10A3-4E2B-B54A-FE242A969C00}">
      <dgm:prSet/>
      <dgm:spPr/>
      <dgm:t>
        <a:bodyPr/>
        <a:lstStyle/>
        <a:p>
          <a:endParaRPr lang="en-US"/>
        </a:p>
      </dgm:t>
    </dgm:pt>
    <dgm:pt modelId="{660AAEFE-7C86-47B0-B6A0-604A37DF5378}" type="sibTrans" cxnId="{3013A853-10A3-4E2B-B54A-FE242A969C00}">
      <dgm:prSet/>
      <dgm:spPr/>
      <dgm:t>
        <a:bodyPr/>
        <a:lstStyle/>
        <a:p>
          <a:endParaRPr lang="en-US"/>
        </a:p>
      </dgm:t>
    </dgm:pt>
    <dgm:pt modelId="{C4128CD7-E280-4959-9FF4-2B30F81BF845}">
      <dgm:prSet/>
      <dgm:spPr/>
      <dgm:t>
        <a:bodyPr/>
        <a:lstStyle/>
        <a:p>
          <a:r>
            <a:rPr lang="en-US" dirty="0"/>
            <a:t>Renaming columns to ensure they were all the same format and for easy reading</a:t>
          </a:r>
        </a:p>
      </dgm:t>
    </dgm:pt>
    <dgm:pt modelId="{F234A12E-67E1-42CA-BE8C-6E3E67458984}" type="parTrans" cxnId="{6F084B24-6CAA-47B5-971C-3F1850300D4D}">
      <dgm:prSet/>
      <dgm:spPr/>
      <dgm:t>
        <a:bodyPr/>
        <a:lstStyle/>
        <a:p>
          <a:endParaRPr lang="en-US"/>
        </a:p>
      </dgm:t>
    </dgm:pt>
    <dgm:pt modelId="{55CC7CBB-6231-4946-90C7-6BF0646CCE9D}" type="sibTrans" cxnId="{6F084B24-6CAA-47B5-971C-3F1850300D4D}">
      <dgm:prSet/>
      <dgm:spPr/>
      <dgm:t>
        <a:bodyPr/>
        <a:lstStyle/>
        <a:p>
          <a:endParaRPr lang="en-US"/>
        </a:p>
      </dgm:t>
    </dgm:pt>
    <dgm:pt modelId="{3ABAF1CE-CFA1-49DB-870F-F9483311C6A7}">
      <dgm:prSet/>
      <dgm:spPr/>
      <dgm:t>
        <a:bodyPr/>
        <a:lstStyle/>
        <a:p>
          <a:r>
            <a:rPr lang="en-US" dirty="0"/>
            <a:t>Verifying the type of information on the dataset</a:t>
          </a:r>
        </a:p>
      </dgm:t>
    </dgm:pt>
    <dgm:pt modelId="{BBCC1055-5442-409C-A81A-A73769B23EDE}" type="parTrans" cxnId="{AA9BDA11-8CB8-4024-B8EC-54489EB9F872}">
      <dgm:prSet/>
      <dgm:spPr/>
      <dgm:t>
        <a:bodyPr/>
        <a:lstStyle/>
        <a:p>
          <a:endParaRPr lang="en-US"/>
        </a:p>
      </dgm:t>
    </dgm:pt>
    <dgm:pt modelId="{3C9886AC-13AB-467D-91E1-7CD80395753D}" type="sibTrans" cxnId="{AA9BDA11-8CB8-4024-B8EC-54489EB9F872}">
      <dgm:prSet/>
      <dgm:spPr/>
      <dgm:t>
        <a:bodyPr/>
        <a:lstStyle/>
        <a:p>
          <a:endParaRPr lang="en-US"/>
        </a:p>
      </dgm:t>
    </dgm:pt>
    <dgm:pt modelId="{AE8E05F0-E3AD-4047-AE5D-DEB4B2B901E3}">
      <dgm:prSet/>
      <dgm:spPr/>
      <dgm:t>
        <a:bodyPr/>
        <a:lstStyle/>
        <a:p>
          <a:r>
            <a:rPr lang="en-US" dirty="0"/>
            <a:t>Data visualizations to better understand the data</a:t>
          </a:r>
        </a:p>
      </dgm:t>
    </dgm:pt>
    <dgm:pt modelId="{98087AFD-7D5B-4938-8032-ED7FACC03663}" type="parTrans" cxnId="{9F194A21-E395-4ECD-8EFA-90999446DA9C}">
      <dgm:prSet/>
      <dgm:spPr/>
      <dgm:t>
        <a:bodyPr/>
        <a:lstStyle/>
        <a:p>
          <a:endParaRPr lang="en-US"/>
        </a:p>
      </dgm:t>
    </dgm:pt>
    <dgm:pt modelId="{CC16E4ED-A70C-4D4A-8BF4-6DC9DA67457A}" type="sibTrans" cxnId="{9F194A21-E395-4ECD-8EFA-90999446DA9C}">
      <dgm:prSet/>
      <dgm:spPr/>
      <dgm:t>
        <a:bodyPr/>
        <a:lstStyle/>
        <a:p>
          <a:endParaRPr lang="en-US"/>
        </a:p>
      </dgm:t>
    </dgm:pt>
    <dgm:pt modelId="{0F9CF55F-CB17-413D-81B1-A00ADBC7C3FE}" type="pres">
      <dgm:prSet presAssocID="{48421FF5-7187-40CE-A77B-59F62502055A}" presName="root" presStyleCnt="0">
        <dgm:presLayoutVars>
          <dgm:dir/>
          <dgm:resizeHandles val="exact"/>
        </dgm:presLayoutVars>
      </dgm:prSet>
      <dgm:spPr/>
    </dgm:pt>
    <dgm:pt modelId="{885529BD-E10E-4AB2-9AC9-183E10BA52EA}" type="pres">
      <dgm:prSet presAssocID="{752753F5-6445-4451-AD7A-10D2ECC63822}" presName="compNode" presStyleCnt="0"/>
      <dgm:spPr/>
    </dgm:pt>
    <dgm:pt modelId="{707060C4-E597-490C-B6D5-157C444D11B7}" type="pres">
      <dgm:prSet presAssocID="{752753F5-6445-4451-AD7A-10D2ECC6382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BC834C6A-7968-4EF3-B537-5FD7EDFAB108}" type="pres">
      <dgm:prSet presAssocID="{752753F5-6445-4451-AD7A-10D2ECC63822}" presName="spaceRect" presStyleCnt="0"/>
      <dgm:spPr/>
    </dgm:pt>
    <dgm:pt modelId="{732EDE69-9D47-4FC0-B6CA-4F2A46A3CA7D}" type="pres">
      <dgm:prSet presAssocID="{752753F5-6445-4451-AD7A-10D2ECC63822}" presName="textRect" presStyleLbl="revTx" presStyleIdx="0" presStyleCnt="4">
        <dgm:presLayoutVars>
          <dgm:chMax val="1"/>
          <dgm:chPref val="1"/>
        </dgm:presLayoutVars>
      </dgm:prSet>
      <dgm:spPr/>
    </dgm:pt>
    <dgm:pt modelId="{D38CE762-070B-492C-A18C-FFA7CE1FFDCD}" type="pres">
      <dgm:prSet presAssocID="{660AAEFE-7C86-47B0-B6A0-604A37DF5378}" presName="sibTrans" presStyleCnt="0"/>
      <dgm:spPr/>
    </dgm:pt>
    <dgm:pt modelId="{49E54E5E-7DF3-45D6-BC6A-919694E925F2}" type="pres">
      <dgm:prSet presAssocID="{C4128CD7-E280-4959-9FF4-2B30F81BF845}" presName="compNode" presStyleCnt="0"/>
      <dgm:spPr/>
    </dgm:pt>
    <dgm:pt modelId="{97113EB4-EF64-4A9C-AA7E-125D91165F6D}" type="pres">
      <dgm:prSet presAssocID="{C4128CD7-E280-4959-9FF4-2B30F81BF84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3EE6F0DE-734A-4ADE-9364-3AB1F18B4D44}" type="pres">
      <dgm:prSet presAssocID="{C4128CD7-E280-4959-9FF4-2B30F81BF845}" presName="spaceRect" presStyleCnt="0"/>
      <dgm:spPr/>
    </dgm:pt>
    <dgm:pt modelId="{21B9254E-BC37-428D-9F00-332D951FC04D}" type="pres">
      <dgm:prSet presAssocID="{C4128CD7-E280-4959-9FF4-2B30F81BF845}" presName="textRect" presStyleLbl="revTx" presStyleIdx="1" presStyleCnt="4">
        <dgm:presLayoutVars>
          <dgm:chMax val="1"/>
          <dgm:chPref val="1"/>
        </dgm:presLayoutVars>
      </dgm:prSet>
      <dgm:spPr/>
    </dgm:pt>
    <dgm:pt modelId="{0626866F-8C3C-4819-91D4-BF87E0A67ED1}" type="pres">
      <dgm:prSet presAssocID="{55CC7CBB-6231-4946-90C7-6BF0646CCE9D}" presName="sibTrans" presStyleCnt="0"/>
      <dgm:spPr/>
    </dgm:pt>
    <dgm:pt modelId="{C4DDB43B-7EB4-43E8-9FA5-0C17431C61D6}" type="pres">
      <dgm:prSet presAssocID="{3ABAF1CE-CFA1-49DB-870F-F9483311C6A7}" presName="compNode" presStyleCnt="0"/>
      <dgm:spPr/>
    </dgm:pt>
    <dgm:pt modelId="{3017DF08-508C-4F5B-B42E-0E8D3B1C1D65}" type="pres">
      <dgm:prSet presAssocID="{3ABAF1CE-CFA1-49DB-870F-F9483311C6A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779C988-6876-4859-9769-C0F8BAF8F4ED}" type="pres">
      <dgm:prSet presAssocID="{3ABAF1CE-CFA1-49DB-870F-F9483311C6A7}" presName="spaceRect" presStyleCnt="0"/>
      <dgm:spPr/>
    </dgm:pt>
    <dgm:pt modelId="{C9DA1EE7-EB6F-4CE0-B906-E164B5CEA701}" type="pres">
      <dgm:prSet presAssocID="{3ABAF1CE-CFA1-49DB-870F-F9483311C6A7}" presName="textRect" presStyleLbl="revTx" presStyleIdx="2" presStyleCnt="4">
        <dgm:presLayoutVars>
          <dgm:chMax val="1"/>
          <dgm:chPref val="1"/>
        </dgm:presLayoutVars>
      </dgm:prSet>
      <dgm:spPr/>
    </dgm:pt>
    <dgm:pt modelId="{F3D866BB-B28A-4CC8-937E-F9413F63D39E}" type="pres">
      <dgm:prSet presAssocID="{3C9886AC-13AB-467D-91E1-7CD80395753D}" presName="sibTrans" presStyleCnt="0"/>
      <dgm:spPr/>
    </dgm:pt>
    <dgm:pt modelId="{625A049D-8D30-47CC-8F18-F699BEC50BF2}" type="pres">
      <dgm:prSet presAssocID="{AE8E05F0-E3AD-4047-AE5D-DEB4B2B901E3}" presName="compNode" presStyleCnt="0"/>
      <dgm:spPr/>
    </dgm:pt>
    <dgm:pt modelId="{094BB65A-FBD6-4477-A7F5-3EEB6A1120B0}" type="pres">
      <dgm:prSet presAssocID="{AE8E05F0-E3AD-4047-AE5D-DEB4B2B901E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4860A94D-EC36-45E7-867E-CBF0CCA9D4AF}" type="pres">
      <dgm:prSet presAssocID="{AE8E05F0-E3AD-4047-AE5D-DEB4B2B901E3}" presName="spaceRect" presStyleCnt="0"/>
      <dgm:spPr/>
    </dgm:pt>
    <dgm:pt modelId="{D011A874-E34C-44EF-82CB-5C2F16B13986}" type="pres">
      <dgm:prSet presAssocID="{AE8E05F0-E3AD-4047-AE5D-DEB4B2B901E3}" presName="textRect" presStyleLbl="revTx" presStyleIdx="3" presStyleCnt="4">
        <dgm:presLayoutVars>
          <dgm:chMax val="1"/>
          <dgm:chPref val="1"/>
        </dgm:presLayoutVars>
      </dgm:prSet>
      <dgm:spPr/>
    </dgm:pt>
  </dgm:ptLst>
  <dgm:cxnLst>
    <dgm:cxn modelId="{CEFBCF0C-C0FF-445A-A7B6-1507AAD9F6E7}" type="presOf" srcId="{752753F5-6445-4451-AD7A-10D2ECC63822}" destId="{732EDE69-9D47-4FC0-B6CA-4F2A46A3CA7D}" srcOrd="0" destOrd="0" presId="urn:microsoft.com/office/officeart/2018/2/layout/IconLabelList"/>
    <dgm:cxn modelId="{AA9BDA11-8CB8-4024-B8EC-54489EB9F872}" srcId="{48421FF5-7187-40CE-A77B-59F62502055A}" destId="{3ABAF1CE-CFA1-49DB-870F-F9483311C6A7}" srcOrd="2" destOrd="0" parTransId="{BBCC1055-5442-409C-A81A-A73769B23EDE}" sibTransId="{3C9886AC-13AB-467D-91E1-7CD80395753D}"/>
    <dgm:cxn modelId="{9F194A21-E395-4ECD-8EFA-90999446DA9C}" srcId="{48421FF5-7187-40CE-A77B-59F62502055A}" destId="{AE8E05F0-E3AD-4047-AE5D-DEB4B2B901E3}" srcOrd="3" destOrd="0" parTransId="{98087AFD-7D5B-4938-8032-ED7FACC03663}" sibTransId="{CC16E4ED-A70C-4D4A-8BF4-6DC9DA67457A}"/>
    <dgm:cxn modelId="{6F084B24-6CAA-47B5-971C-3F1850300D4D}" srcId="{48421FF5-7187-40CE-A77B-59F62502055A}" destId="{C4128CD7-E280-4959-9FF4-2B30F81BF845}" srcOrd="1" destOrd="0" parTransId="{F234A12E-67E1-42CA-BE8C-6E3E67458984}" sibTransId="{55CC7CBB-6231-4946-90C7-6BF0646CCE9D}"/>
    <dgm:cxn modelId="{3013A853-10A3-4E2B-B54A-FE242A969C00}" srcId="{48421FF5-7187-40CE-A77B-59F62502055A}" destId="{752753F5-6445-4451-AD7A-10D2ECC63822}" srcOrd="0" destOrd="0" parTransId="{8BEEA80D-E8C5-49E2-A2AA-C9FC04707300}" sibTransId="{660AAEFE-7C86-47B0-B6A0-604A37DF5378}"/>
    <dgm:cxn modelId="{6DF5EC7F-6B26-4A99-ACB2-764C08FCA141}" type="presOf" srcId="{C4128CD7-E280-4959-9FF4-2B30F81BF845}" destId="{21B9254E-BC37-428D-9F00-332D951FC04D}" srcOrd="0" destOrd="0" presId="urn:microsoft.com/office/officeart/2018/2/layout/IconLabelList"/>
    <dgm:cxn modelId="{B9B5B18B-665E-4183-BCF5-8E555DB76434}" type="presOf" srcId="{48421FF5-7187-40CE-A77B-59F62502055A}" destId="{0F9CF55F-CB17-413D-81B1-A00ADBC7C3FE}" srcOrd="0" destOrd="0" presId="urn:microsoft.com/office/officeart/2018/2/layout/IconLabelList"/>
    <dgm:cxn modelId="{C6E02CBA-534E-438A-9EF5-B2FB645EAAC0}" type="presOf" srcId="{AE8E05F0-E3AD-4047-AE5D-DEB4B2B901E3}" destId="{D011A874-E34C-44EF-82CB-5C2F16B13986}" srcOrd="0" destOrd="0" presId="urn:microsoft.com/office/officeart/2018/2/layout/IconLabelList"/>
    <dgm:cxn modelId="{0A22BDF9-E4CB-4A16-B1F9-823DD31D6FB2}" type="presOf" srcId="{3ABAF1CE-CFA1-49DB-870F-F9483311C6A7}" destId="{C9DA1EE7-EB6F-4CE0-B906-E164B5CEA701}" srcOrd="0" destOrd="0" presId="urn:microsoft.com/office/officeart/2018/2/layout/IconLabelList"/>
    <dgm:cxn modelId="{E5E87CE8-03BD-4DEA-86B6-7791515E411B}" type="presParOf" srcId="{0F9CF55F-CB17-413D-81B1-A00ADBC7C3FE}" destId="{885529BD-E10E-4AB2-9AC9-183E10BA52EA}" srcOrd="0" destOrd="0" presId="urn:microsoft.com/office/officeart/2018/2/layout/IconLabelList"/>
    <dgm:cxn modelId="{F1184DBA-AE1A-4C4E-B624-4033752962C9}" type="presParOf" srcId="{885529BD-E10E-4AB2-9AC9-183E10BA52EA}" destId="{707060C4-E597-490C-B6D5-157C444D11B7}" srcOrd="0" destOrd="0" presId="urn:microsoft.com/office/officeart/2018/2/layout/IconLabelList"/>
    <dgm:cxn modelId="{577A9368-09C7-4286-ADE5-FE292CBBD666}" type="presParOf" srcId="{885529BD-E10E-4AB2-9AC9-183E10BA52EA}" destId="{BC834C6A-7968-4EF3-B537-5FD7EDFAB108}" srcOrd="1" destOrd="0" presId="urn:microsoft.com/office/officeart/2018/2/layout/IconLabelList"/>
    <dgm:cxn modelId="{B13DB05E-8AF0-4ABC-B7A6-3A84309FA4E7}" type="presParOf" srcId="{885529BD-E10E-4AB2-9AC9-183E10BA52EA}" destId="{732EDE69-9D47-4FC0-B6CA-4F2A46A3CA7D}" srcOrd="2" destOrd="0" presId="urn:microsoft.com/office/officeart/2018/2/layout/IconLabelList"/>
    <dgm:cxn modelId="{52E00781-A8A7-4E13-A5B3-5100892307BC}" type="presParOf" srcId="{0F9CF55F-CB17-413D-81B1-A00ADBC7C3FE}" destId="{D38CE762-070B-492C-A18C-FFA7CE1FFDCD}" srcOrd="1" destOrd="0" presId="urn:microsoft.com/office/officeart/2018/2/layout/IconLabelList"/>
    <dgm:cxn modelId="{765A74E7-4033-4059-BA56-9B326BA81E99}" type="presParOf" srcId="{0F9CF55F-CB17-413D-81B1-A00ADBC7C3FE}" destId="{49E54E5E-7DF3-45D6-BC6A-919694E925F2}" srcOrd="2" destOrd="0" presId="urn:microsoft.com/office/officeart/2018/2/layout/IconLabelList"/>
    <dgm:cxn modelId="{2330B977-9D63-4530-905D-ED78D5F6C27B}" type="presParOf" srcId="{49E54E5E-7DF3-45D6-BC6A-919694E925F2}" destId="{97113EB4-EF64-4A9C-AA7E-125D91165F6D}" srcOrd="0" destOrd="0" presId="urn:microsoft.com/office/officeart/2018/2/layout/IconLabelList"/>
    <dgm:cxn modelId="{B6CC6B46-9967-409C-9D51-9A41D4D0D63B}" type="presParOf" srcId="{49E54E5E-7DF3-45D6-BC6A-919694E925F2}" destId="{3EE6F0DE-734A-4ADE-9364-3AB1F18B4D44}" srcOrd="1" destOrd="0" presId="urn:microsoft.com/office/officeart/2018/2/layout/IconLabelList"/>
    <dgm:cxn modelId="{EF702624-E1FC-4862-96BA-FCD49F3E2714}" type="presParOf" srcId="{49E54E5E-7DF3-45D6-BC6A-919694E925F2}" destId="{21B9254E-BC37-428D-9F00-332D951FC04D}" srcOrd="2" destOrd="0" presId="urn:microsoft.com/office/officeart/2018/2/layout/IconLabelList"/>
    <dgm:cxn modelId="{088D6892-53C7-4147-A151-B47FA37FF5BB}" type="presParOf" srcId="{0F9CF55F-CB17-413D-81B1-A00ADBC7C3FE}" destId="{0626866F-8C3C-4819-91D4-BF87E0A67ED1}" srcOrd="3" destOrd="0" presId="urn:microsoft.com/office/officeart/2018/2/layout/IconLabelList"/>
    <dgm:cxn modelId="{D58E2CFB-74E6-4267-AF20-BDEECDD5091E}" type="presParOf" srcId="{0F9CF55F-CB17-413D-81B1-A00ADBC7C3FE}" destId="{C4DDB43B-7EB4-43E8-9FA5-0C17431C61D6}" srcOrd="4" destOrd="0" presId="urn:microsoft.com/office/officeart/2018/2/layout/IconLabelList"/>
    <dgm:cxn modelId="{A1659260-B9C7-4CFF-BC6A-7247E801D931}" type="presParOf" srcId="{C4DDB43B-7EB4-43E8-9FA5-0C17431C61D6}" destId="{3017DF08-508C-4F5B-B42E-0E8D3B1C1D65}" srcOrd="0" destOrd="0" presId="urn:microsoft.com/office/officeart/2018/2/layout/IconLabelList"/>
    <dgm:cxn modelId="{987E58B2-13A8-481D-809A-EC33C88A7521}" type="presParOf" srcId="{C4DDB43B-7EB4-43E8-9FA5-0C17431C61D6}" destId="{7779C988-6876-4859-9769-C0F8BAF8F4ED}" srcOrd="1" destOrd="0" presId="urn:microsoft.com/office/officeart/2018/2/layout/IconLabelList"/>
    <dgm:cxn modelId="{6C4B1A44-204D-425F-A9F6-92F5FF7C1717}" type="presParOf" srcId="{C4DDB43B-7EB4-43E8-9FA5-0C17431C61D6}" destId="{C9DA1EE7-EB6F-4CE0-B906-E164B5CEA701}" srcOrd="2" destOrd="0" presId="urn:microsoft.com/office/officeart/2018/2/layout/IconLabelList"/>
    <dgm:cxn modelId="{D1EC3E9E-12EF-40E4-8968-ED42E7E96B7B}" type="presParOf" srcId="{0F9CF55F-CB17-413D-81B1-A00ADBC7C3FE}" destId="{F3D866BB-B28A-4CC8-937E-F9413F63D39E}" srcOrd="5" destOrd="0" presId="urn:microsoft.com/office/officeart/2018/2/layout/IconLabelList"/>
    <dgm:cxn modelId="{9611690D-9D2A-46EE-BA11-1CF526577D1B}" type="presParOf" srcId="{0F9CF55F-CB17-413D-81B1-A00ADBC7C3FE}" destId="{625A049D-8D30-47CC-8F18-F699BEC50BF2}" srcOrd="6" destOrd="0" presId="urn:microsoft.com/office/officeart/2018/2/layout/IconLabelList"/>
    <dgm:cxn modelId="{57FB550C-0A60-4A61-AD55-2623AC87AEA7}" type="presParOf" srcId="{625A049D-8D30-47CC-8F18-F699BEC50BF2}" destId="{094BB65A-FBD6-4477-A7F5-3EEB6A1120B0}" srcOrd="0" destOrd="0" presId="urn:microsoft.com/office/officeart/2018/2/layout/IconLabelList"/>
    <dgm:cxn modelId="{CF017436-DB2E-4404-8AB3-0F8734B12490}" type="presParOf" srcId="{625A049D-8D30-47CC-8F18-F699BEC50BF2}" destId="{4860A94D-EC36-45E7-867E-CBF0CCA9D4AF}" srcOrd="1" destOrd="0" presId="urn:microsoft.com/office/officeart/2018/2/layout/IconLabelList"/>
    <dgm:cxn modelId="{8B918F6F-9923-4738-8856-F315ED55A7E5}" type="presParOf" srcId="{625A049D-8D30-47CC-8F18-F699BEC50BF2}" destId="{D011A874-E34C-44EF-82CB-5C2F16B13986}"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50B4A9-A362-4499-A41E-01368992B65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78B882E-325A-4BFA-9F67-CCA73ACCF696}">
      <dgm:prSet/>
      <dgm:spPr/>
      <dgm:t>
        <a:bodyPr/>
        <a:lstStyle/>
        <a:p>
          <a:pPr>
            <a:lnSpc>
              <a:spcPct val="100000"/>
            </a:lnSpc>
          </a:pPr>
          <a:r>
            <a:rPr lang="en-US" dirty="0"/>
            <a:t>Data cleaning, exploratory data analysis, and visualization methods were created and analyzed using Python, specifically Jupyter Notebook. </a:t>
          </a:r>
        </a:p>
      </dgm:t>
    </dgm:pt>
    <dgm:pt modelId="{11A73EBE-7FE9-4680-AECA-FE6F959351B7}" type="parTrans" cxnId="{3F252806-ABF6-4163-B936-99D7FFEF4340}">
      <dgm:prSet/>
      <dgm:spPr/>
      <dgm:t>
        <a:bodyPr/>
        <a:lstStyle/>
        <a:p>
          <a:endParaRPr lang="en-US"/>
        </a:p>
      </dgm:t>
    </dgm:pt>
    <dgm:pt modelId="{2C326EEA-A349-4642-B5A8-B07FE1E535FD}" type="sibTrans" cxnId="{3F252806-ABF6-4163-B936-99D7FFEF4340}">
      <dgm:prSet/>
      <dgm:spPr/>
      <dgm:t>
        <a:bodyPr/>
        <a:lstStyle/>
        <a:p>
          <a:endParaRPr lang="en-US"/>
        </a:p>
      </dgm:t>
    </dgm:pt>
    <dgm:pt modelId="{4B9065D2-3C64-4C4D-9484-C0EE99F5EE38}">
      <dgm:prSet/>
      <dgm:spPr/>
      <dgm:t>
        <a:bodyPr/>
        <a:lstStyle/>
        <a:p>
          <a:pPr>
            <a:lnSpc>
              <a:spcPct val="100000"/>
            </a:lnSpc>
          </a:pPr>
          <a:r>
            <a:rPr lang="en-US" dirty="0"/>
            <a:t>The target variable was the waste generated and then this was broken down into different materials individually.</a:t>
          </a:r>
        </a:p>
      </dgm:t>
    </dgm:pt>
    <dgm:pt modelId="{0CA445DD-D2CF-4B46-B4C8-BD9571B0EE0E}" type="parTrans" cxnId="{375A3CC0-6F18-407C-ABC8-6B118908F20C}">
      <dgm:prSet/>
      <dgm:spPr/>
      <dgm:t>
        <a:bodyPr/>
        <a:lstStyle/>
        <a:p>
          <a:endParaRPr lang="en-US"/>
        </a:p>
      </dgm:t>
    </dgm:pt>
    <dgm:pt modelId="{3806A6A2-7E20-4E2D-970D-F04413A84455}" type="sibTrans" cxnId="{375A3CC0-6F18-407C-ABC8-6B118908F20C}">
      <dgm:prSet/>
      <dgm:spPr/>
      <dgm:t>
        <a:bodyPr/>
        <a:lstStyle/>
        <a:p>
          <a:endParaRPr lang="en-US"/>
        </a:p>
      </dgm:t>
    </dgm:pt>
    <dgm:pt modelId="{D7ED3FAC-23BC-4248-AEF1-400961E557E3}" type="pres">
      <dgm:prSet presAssocID="{8D50B4A9-A362-4499-A41E-01368992B65B}" presName="root" presStyleCnt="0">
        <dgm:presLayoutVars>
          <dgm:dir/>
          <dgm:resizeHandles val="exact"/>
        </dgm:presLayoutVars>
      </dgm:prSet>
      <dgm:spPr/>
    </dgm:pt>
    <dgm:pt modelId="{876B62C1-6FA8-4CEC-8D7C-3CBCC6B3D214}" type="pres">
      <dgm:prSet presAssocID="{878B882E-325A-4BFA-9F67-CCA73ACCF696}" presName="compNode" presStyleCnt="0"/>
      <dgm:spPr/>
    </dgm:pt>
    <dgm:pt modelId="{223A72CB-5BD9-4AFF-9850-50A0B95F46D1}" type="pres">
      <dgm:prSet presAssocID="{878B882E-325A-4BFA-9F67-CCA73ACCF69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esearch"/>
        </a:ext>
      </dgm:extLst>
    </dgm:pt>
    <dgm:pt modelId="{381E3638-ECC3-4D87-899C-FFD4FED6411D}" type="pres">
      <dgm:prSet presAssocID="{878B882E-325A-4BFA-9F67-CCA73ACCF696}" presName="spaceRect" presStyleCnt="0"/>
      <dgm:spPr/>
    </dgm:pt>
    <dgm:pt modelId="{1B046B90-D47E-4EA4-A4ED-857C0B3B3F48}" type="pres">
      <dgm:prSet presAssocID="{878B882E-325A-4BFA-9F67-CCA73ACCF696}" presName="textRect" presStyleLbl="revTx" presStyleIdx="0" presStyleCnt="2">
        <dgm:presLayoutVars>
          <dgm:chMax val="1"/>
          <dgm:chPref val="1"/>
        </dgm:presLayoutVars>
      </dgm:prSet>
      <dgm:spPr/>
    </dgm:pt>
    <dgm:pt modelId="{5EA4D1A7-F0E2-42E0-A07B-3742B86E368C}" type="pres">
      <dgm:prSet presAssocID="{2C326EEA-A349-4642-B5A8-B07FE1E535FD}" presName="sibTrans" presStyleCnt="0"/>
      <dgm:spPr/>
    </dgm:pt>
    <dgm:pt modelId="{6792D338-4247-494A-AE63-8ADCF20568CD}" type="pres">
      <dgm:prSet presAssocID="{4B9065D2-3C64-4C4D-9484-C0EE99F5EE38}" presName="compNode" presStyleCnt="0"/>
      <dgm:spPr/>
    </dgm:pt>
    <dgm:pt modelId="{C4555355-DDA3-4651-B4CE-124E6BDD4D5B}" type="pres">
      <dgm:prSet presAssocID="{4B9065D2-3C64-4C4D-9484-C0EE99F5EE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cycle"/>
        </a:ext>
      </dgm:extLst>
    </dgm:pt>
    <dgm:pt modelId="{822884AD-F5B3-4D23-B463-ADA9F158A850}" type="pres">
      <dgm:prSet presAssocID="{4B9065D2-3C64-4C4D-9484-C0EE99F5EE38}" presName="spaceRect" presStyleCnt="0"/>
      <dgm:spPr/>
    </dgm:pt>
    <dgm:pt modelId="{CB3CF3C7-DA7C-4592-B9EB-C643BEEF1178}" type="pres">
      <dgm:prSet presAssocID="{4B9065D2-3C64-4C4D-9484-C0EE99F5EE38}" presName="textRect" presStyleLbl="revTx" presStyleIdx="1" presStyleCnt="2">
        <dgm:presLayoutVars>
          <dgm:chMax val="1"/>
          <dgm:chPref val="1"/>
        </dgm:presLayoutVars>
      </dgm:prSet>
      <dgm:spPr/>
    </dgm:pt>
  </dgm:ptLst>
  <dgm:cxnLst>
    <dgm:cxn modelId="{3F252806-ABF6-4163-B936-99D7FFEF4340}" srcId="{8D50B4A9-A362-4499-A41E-01368992B65B}" destId="{878B882E-325A-4BFA-9F67-CCA73ACCF696}" srcOrd="0" destOrd="0" parTransId="{11A73EBE-7FE9-4680-AECA-FE6F959351B7}" sibTransId="{2C326EEA-A349-4642-B5A8-B07FE1E535FD}"/>
    <dgm:cxn modelId="{FF9C8B2F-2525-4F20-BD7C-0C89CA2C9F8E}" type="presOf" srcId="{4B9065D2-3C64-4C4D-9484-C0EE99F5EE38}" destId="{CB3CF3C7-DA7C-4592-B9EB-C643BEEF1178}" srcOrd="0" destOrd="0" presId="urn:microsoft.com/office/officeart/2018/2/layout/IconLabelList"/>
    <dgm:cxn modelId="{375A3CC0-6F18-407C-ABC8-6B118908F20C}" srcId="{8D50B4A9-A362-4499-A41E-01368992B65B}" destId="{4B9065D2-3C64-4C4D-9484-C0EE99F5EE38}" srcOrd="1" destOrd="0" parTransId="{0CA445DD-D2CF-4B46-B4C8-BD9571B0EE0E}" sibTransId="{3806A6A2-7E20-4E2D-970D-F04413A84455}"/>
    <dgm:cxn modelId="{27BA76E7-5EDF-48EF-B517-F7B04A4281C3}" type="presOf" srcId="{878B882E-325A-4BFA-9F67-CCA73ACCF696}" destId="{1B046B90-D47E-4EA4-A4ED-857C0B3B3F48}" srcOrd="0" destOrd="0" presId="urn:microsoft.com/office/officeart/2018/2/layout/IconLabelList"/>
    <dgm:cxn modelId="{82E389ED-27D9-41AA-9A80-421B2251AAC3}" type="presOf" srcId="{8D50B4A9-A362-4499-A41E-01368992B65B}" destId="{D7ED3FAC-23BC-4248-AEF1-400961E557E3}" srcOrd="0" destOrd="0" presId="urn:microsoft.com/office/officeart/2018/2/layout/IconLabelList"/>
    <dgm:cxn modelId="{42C29C02-7BC4-411F-813D-47FF3B36AE9A}" type="presParOf" srcId="{D7ED3FAC-23BC-4248-AEF1-400961E557E3}" destId="{876B62C1-6FA8-4CEC-8D7C-3CBCC6B3D214}" srcOrd="0" destOrd="0" presId="urn:microsoft.com/office/officeart/2018/2/layout/IconLabelList"/>
    <dgm:cxn modelId="{4187B27E-CC80-4BFB-AB77-A2019CE06D72}" type="presParOf" srcId="{876B62C1-6FA8-4CEC-8D7C-3CBCC6B3D214}" destId="{223A72CB-5BD9-4AFF-9850-50A0B95F46D1}" srcOrd="0" destOrd="0" presId="urn:microsoft.com/office/officeart/2018/2/layout/IconLabelList"/>
    <dgm:cxn modelId="{DE673E61-2D98-47F9-A3F5-F4075E6B0371}" type="presParOf" srcId="{876B62C1-6FA8-4CEC-8D7C-3CBCC6B3D214}" destId="{381E3638-ECC3-4D87-899C-FFD4FED6411D}" srcOrd="1" destOrd="0" presId="urn:microsoft.com/office/officeart/2018/2/layout/IconLabelList"/>
    <dgm:cxn modelId="{15BE9F16-20DD-4FB5-BEF6-C1E0EEECF490}" type="presParOf" srcId="{876B62C1-6FA8-4CEC-8D7C-3CBCC6B3D214}" destId="{1B046B90-D47E-4EA4-A4ED-857C0B3B3F48}" srcOrd="2" destOrd="0" presId="urn:microsoft.com/office/officeart/2018/2/layout/IconLabelList"/>
    <dgm:cxn modelId="{4D59686A-FD74-4B9D-A3E7-8CFF21BB76A3}" type="presParOf" srcId="{D7ED3FAC-23BC-4248-AEF1-400961E557E3}" destId="{5EA4D1A7-F0E2-42E0-A07B-3742B86E368C}" srcOrd="1" destOrd="0" presId="urn:microsoft.com/office/officeart/2018/2/layout/IconLabelList"/>
    <dgm:cxn modelId="{8681F18F-77F0-42E3-828F-5D0C9CFCC5E6}" type="presParOf" srcId="{D7ED3FAC-23BC-4248-AEF1-400961E557E3}" destId="{6792D338-4247-494A-AE63-8ADCF20568CD}" srcOrd="2" destOrd="0" presId="urn:microsoft.com/office/officeart/2018/2/layout/IconLabelList"/>
    <dgm:cxn modelId="{19E52213-4459-40BD-814B-5E932EB152A6}" type="presParOf" srcId="{6792D338-4247-494A-AE63-8ADCF20568CD}" destId="{C4555355-DDA3-4651-B4CE-124E6BDD4D5B}" srcOrd="0" destOrd="0" presId="urn:microsoft.com/office/officeart/2018/2/layout/IconLabelList"/>
    <dgm:cxn modelId="{4129A496-9B4F-43F7-B6B9-92769FCB5671}" type="presParOf" srcId="{6792D338-4247-494A-AE63-8ADCF20568CD}" destId="{822884AD-F5B3-4D23-B463-ADA9F158A850}" srcOrd="1" destOrd="0" presId="urn:microsoft.com/office/officeart/2018/2/layout/IconLabelList"/>
    <dgm:cxn modelId="{E6F0E5B7-771A-4759-BFA7-D14BCC85C407}" type="presParOf" srcId="{6792D338-4247-494A-AE63-8ADCF20568CD}" destId="{CB3CF3C7-DA7C-4592-B9EB-C643BEEF1178}"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7060C4-E597-490C-B6D5-157C444D11B7}">
      <dsp:nvSpPr>
        <dsp:cNvPr id="0" name=""/>
        <dsp:cNvSpPr/>
      </dsp:nvSpPr>
      <dsp:spPr>
        <a:xfrm>
          <a:off x="790942" y="786345"/>
          <a:ext cx="1069592" cy="10695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32EDE69-9D47-4FC0-B6CA-4F2A46A3CA7D}">
      <dsp:nvSpPr>
        <dsp:cNvPr id="0" name=""/>
        <dsp:cNvSpPr/>
      </dsp:nvSpPr>
      <dsp:spPr>
        <a:xfrm>
          <a:off x="137302" y="2171892"/>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Verifying the data had no missing or NaN values</a:t>
          </a:r>
        </a:p>
      </dsp:txBody>
      <dsp:txXfrm>
        <a:off x="137302" y="2171892"/>
        <a:ext cx="2376871" cy="720000"/>
      </dsp:txXfrm>
    </dsp:sp>
    <dsp:sp modelId="{97113EB4-EF64-4A9C-AA7E-125D91165F6D}">
      <dsp:nvSpPr>
        <dsp:cNvPr id="0" name=""/>
        <dsp:cNvSpPr/>
      </dsp:nvSpPr>
      <dsp:spPr>
        <a:xfrm>
          <a:off x="3583766" y="786345"/>
          <a:ext cx="1069592" cy="10695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1B9254E-BC37-428D-9F00-332D951FC04D}">
      <dsp:nvSpPr>
        <dsp:cNvPr id="0" name=""/>
        <dsp:cNvSpPr/>
      </dsp:nvSpPr>
      <dsp:spPr>
        <a:xfrm>
          <a:off x="2930126" y="2171892"/>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Renaming columns to ensure they were all the same format and for easy reading</a:t>
          </a:r>
        </a:p>
      </dsp:txBody>
      <dsp:txXfrm>
        <a:off x="2930126" y="2171892"/>
        <a:ext cx="2376871" cy="720000"/>
      </dsp:txXfrm>
    </dsp:sp>
    <dsp:sp modelId="{3017DF08-508C-4F5B-B42E-0E8D3B1C1D65}">
      <dsp:nvSpPr>
        <dsp:cNvPr id="0" name=""/>
        <dsp:cNvSpPr/>
      </dsp:nvSpPr>
      <dsp:spPr>
        <a:xfrm>
          <a:off x="6376591" y="786345"/>
          <a:ext cx="1069592" cy="10695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9DA1EE7-EB6F-4CE0-B906-E164B5CEA701}">
      <dsp:nvSpPr>
        <dsp:cNvPr id="0" name=""/>
        <dsp:cNvSpPr/>
      </dsp:nvSpPr>
      <dsp:spPr>
        <a:xfrm>
          <a:off x="5722951" y="2171892"/>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Verifying the type of information on the dataset</a:t>
          </a:r>
        </a:p>
      </dsp:txBody>
      <dsp:txXfrm>
        <a:off x="5722951" y="2171892"/>
        <a:ext cx="2376871" cy="720000"/>
      </dsp:txXfrm>
    </dsp:sp>
    <dsp:sp modelId="{094BB65A-FBD6-4477-A7F5-3EEB6A1120B0}">
      <dsp:nvSpPr>
        <dsp:cNvPr id="0" name=""/>
        <dsp:cNvSpPr/>
      </dsp:nvSpPr>
      <dsp:spPr>
        <a:xfrm>
          <a:off x="9169415" y="786345"/>
          <a:ext cx="1069592" cy="10695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011A874-E34C-44EF-82CB-5C2F16B13986}">
      <dsp:nvSpPr>
        <dsp:cNvPr id="0" name=""/>
        <dsp:cNvSpPr/>
      </dsp:nvSpPr>
      <dsp:spPr>
        <a:xfrm>
          <a:off x="8515775" y="2171892"/>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Data visualizations to better understand the data</a:t>
          </a:r>
        </a:p>
      </dsp:txBody>
      <dsp:txXfrm>
        <a:off x="8515775" y="2171892"/>
        <a:ext cx="2376871"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3A72CB-5BD9-4AFF-9850-50A0B95F46D1}">
      <dsp:nvSpPr>
        <dsp:cNvPr id="0" name=""/>
        <dsp:cNvSpPr/>
      </dsp:nvSpPr>
      <dsp:spPr>
        <a:xfrm>
          <a:off x="2004807" y="272013"/>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046B90-D47E-4EA4-A4ED-857C0B3B3F48}">
      <dsp:nvSpPr>
        <dsp:cNvPr id="0" name=""/>
        <dsp:cNvSpPr/>
      </dsp:nvSpPr>
      <dsp:spPr>
        <a:xfrm>
          <a:off x="816807" y="268628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Data cleaning, exploratory data analysis, and visualization methods were created and analyzed using Python, specifically Jupyter Notebook. </a:t>
          </a:r>
        </a:p>
      </dsp:txBody>
      <dsp:txXfrm>
        <a:off x="816807" y="2686289"/>
        <a:ext cx="4320000" cy="720000"/>
      </dsp:txXfrm>
    </dsp:sp>
    <dsp:sp modelId="{C4555355-DDA3-4651-B4CE-124E6BDD4D5B}">
      <dsp:nvSpPr>
        <dsp:cNvPr id="0" name=""/>
        <dsp:cNvSpPr/>
      </dsp:nvSpPr>
      <dsp:spPr>
        <a:xfrm>
          <a:off x="7080807" y="272013"/>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3CF3C7-DA7C-4592-B9EB-C643BEEF1178}">
      <dsp:nvSpPr>
        <dsp:cNvPr id="0" name=""/>
        <dsp:cNvSpPr/>
      </dsp:nvSpPr>
      <dsp:spPr>
        <a:xfrm>
          <a:off x="5892807" y="268628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The target variable was the waste generated and then this was broken down into different materials individually.</a:t>
          </a:r>
        </a:p>
      </dsp:txBody>
      <dsp:txXfrm>
        <a:off x="5892807" y="2686289"/>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9/27/2020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9/27/2020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9/27/2020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9/27/2020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9/27/2020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hyperlink" Target="https://www.plasticpollutioncoalition.org/blog/2019/4/29/six-times-more-plastic-waste-is-burned-in-us-than-is-recycled" TargetMode="External"/><Relationship Id="rId13" Type="http://schemas.openxmlformats.org/officeDocument/2006/relationships/hyperlink" Target="https://ecology.wa.gov/" TargetMode="External"/><Relationship Id="rId3" Type="http://schemas.openxmlformats.org/officeDocument/2006/relationships/slideLayout" Target="../slideLayouts/slideLayout2.xml"/><Relationship Id="rId7" Type="http://schemas.openxmlformats.org/officeDocument/2006/relationships/hyperlink" Target="https://www.iberdrola.com/environment/waste-treatment" TargetMode="External"/><Relationship Id="rId12" Type="http://schemas.openxmlformats.org/officeDocument/2006/relationships/hyperlink" Target="https://www.nationalgeographic.com/news/2017/07/plastic-produced-recycling-waste-ocean-trash-debris-environment/"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www.plasticethics.com/home/2019/3/17/the-countries-polluting-the-oceans-the-most-with-plastic-waste" TargetMode="External"/><Relationship Id="rId11" Type="http://schemas.openxmlformats.org/officeDocument/2006/relationships/hyperlink" Target="https://www.southernwasteandrecycling.com/blog/2016/08/how-waste-analytics-can-improve-your-companys-efficiency/" TargetMode="External"/><Relationship Id="rId5" Type="http://schemas.openxmlformats.org/officeDocument/2006/relationships/hyperlink" Target="https://www.epa.gov/facts-and-figures-about-materials-waste-and-recycling/advancing-sustainable-materials-management" TargetMode="External"/><Relationship Id="rId15" Type="http://schemas.openxmlformats.org/officeDocument/2006/relationships/image" Target="../media/image3.png"/><Relationship Id="rId10" Type="http://schemas.openxmlformats.org/officeDocument/2006/relationships/hyperlink" Target="https://www.theguardian.com/us-news/2019/jul/02/us-plastic-waste-recycling" TargetMode="External"/><Relationship Id="rId4" Type="http://schemas.openxmlformats.org/officeDocument/2006/relationships/hyperlink" Target="https://www.keeptruckeegreen.org/7-easy-ways-reduce-plastic-waste/" TargetMode="External"/><Relationship Id="rId9" Type="http://schemas.openxmlformats.org/officeDocument/2006/relationships/hyperlink" Target="https://plasticoceans.org/the-facts/" TargetMode="External"/><Relationship Id="rId14" Type="http://schemas.openxmlformats.org/officeDocument/2006/relationships/hyperlink" Target="https://www.statista.com/statistics/186256/us-municipal-solid-waste-generation-since-1960/"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hyperlink" Target="https://www.epa.gov/facts-and-figures-about-materials-waste-and-recycling/studies-summary-tables-and-data-related"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hyperlink" Target="https://www.statista.com/statistics/186256/us-municipal-solid-waste-generation-since-1960/"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1">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18" descr="Recycle">
            <a:extLst>
              <a:ext uri="{FF2B5EF4-FFF2-40B4-BE49-F238E27FC236}">
                <a16:creationId xmlns:a16="http://schemas.microsoft.com/office/drawing/2014/main" id="{360EBAE6-EE46-4C57-8EC1-59FE805EBA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73502" y="1047665"/>
            <a:ext cx="5030386" cy="5030386"/>
          </a:xfrm>
          <a:prstGeom prst="rect">
            <a:avLst/>
          </a:prstGeom>
        </p:spPr>
      </p:pic>
      <p:sp>
        <p:nvSpPr>
          <p:cNvPr id="28" name="Rectangle 23">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C680208-E8A0-444D-BBFD-6DFA868EB336}"/>
              </a:ext>
            </a:extLst>
          </p:cNvPr>
          <p:cNvSpPr>
            <a:spLocks noGrp="1"/>
          </p:cNvSpPr>
          <p:nvPr>
            <p:ph type="ctrTitle"/>
          </p:nvPr>
        </p:nvSpPr>
        <p:spPr>
          <a:xfrm>
            <a:off x="8296275" y="1419225"/>
            <a:ext cx="3081576" cy="2085869"/>
          </a:xfrm>
        </p:spPr>
        <p:txBody>
          <a:bodyPr>
            <a:normAutofit/>
          </a:bodyPr>
          <a:lstStyle/>
          <a:p>
            <a:r>
              <a:rPr lang="en-US" dirty="0">
                <a:solidFill>
                  <a:srgbClr val="FFFFFF"/>
                </a:solidFill>
              </a:rPr>
              <a:t>Waste and pollution</a:t>
            </a:r>
          </a:p>
        </p:txBody>
      </p:sp>
      <p:sp>
        <p:nvSpPr>
          <p:cNvPr id="3" name="Subtitle 2">
            <a:extLst>
              <a:ext uri="{FF2B5EF4-FFF2-40B4-BE49-F238E27FC236}">
                <a16:creationId xmlns:a16="http://schemas.microsoft.com/office/drawing/2014/main" id="{35B08507-1BB2-4CE9-AD10-5F986BFF6A88}"/>
              </a:ext>
            </a:extLst>
          </p:cNvPr>
          <p:cNvSpPr>
            <a:spLocks noGrp="1"/>
          </p:cNvSpPr>
          <p:nvPr>
            <p:ph type="subTitle" idx="1"/>
          </p:nvPr>
        </p:nvSpPr>
        <p:spPr>
          <a:xfrm>
            <a:off x="8296275" y="3505095"/>
            <a:ext cx="3081576" cy="1733655"/>
          </a:xfrm>
        </p:spPr>
        <p:txBody>
          <a:bodyPr>
            <a:normAutofit/>
          </a:bodyPr>
          <a:lstStyle/>
          <a:p>
            <a:r>
              <a:rPr lang="en-US" dirty="0">
                <a:solidFill>
                  <a:srgbClr val="EBEBEB"/>
                </a:solidFill>
              </a:rPr>
              <a:t>Dsc 680 project one</a:t>
            </a:r>
          </a:p>
          <a:p>
            <a:r>
              <a:rPr lang="en-US" dirty="0">
                <a:solidFill>
                  <a:srgbClr val="EBEBEB"/>
                </a:solidFill>
              </a:rPr>
              <a:t>Krystina Moses</a:t>
            </a:r>
          </a:p>
        </p:txBody>
      </p:sp>
      <p:pic>
        <p:nvPicPr>
          <p:cNvPr id="4" name="Recorded Sound">
            <a:hlinkClick r:id="" action="ppaction://media"/>
            <a:extLst>
              <a:ext uri="{FF2B5EF4-FFF2-40B4-BE49-F238E27FC236}">
                <a16:creationId xmlns:a16="http://schemas.microsoft.com/office/drawing/2014/main" id="{F210A266-5900-447E-BABE-04BC4BABC0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34169" y="5834369"/>
            <a:ext cx="487363" cy="487363"/>
          </a:xfrm>
          <a:prstGeom prst="rect">
            <a:avLst/>
          </a:prstGeom>
        </p:spPr>
      </p:pic>
    </p:spTree>
    <p:extLst>
      <p:ext uri="{BB962C8B-B14F-4D97-AF65-F5344CB8AC3E}">
        <p14:creationId xmlns:p14="http://schemas.microsoft.com/office/powerpoint/2010/main" val="65100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AC8A-816E-443E-AAE7-F8F31845F41A}"/>
              </a:ext>
            </a:extLst>
          </p:cNvPr>
          <p:cNvSpPr>
            <a:spLocks noGrp="1"/>
          </p:cNvSpPr>
          <p:nvPr>
            <p:ph type="title"/>
          </p:nvPr>
        </p:nvSpPr>
        <p:spPr/>
        <p:txBody>
          <a:bodyPr/>
          <a:lstStyle/>
          <a:p>
            <a:r>
              <a:rPr lang="en-US" dirty="0"/>
              <a:t>models</a:t>
            </a:r>
          </a:p>
        </p:txBody>
      </p:sp>
      <p:graphicFrame>
        <p:nvGraphicFramePr>
          <p:cNvPr id="6" name="Content Placeholder 2">
            <a:extLst>
              <a:ext uri="{FF2B5EF4-FFF2-40B4-BE49-F238E27FC236}">
                <a16:creationId xmlns:a16="http://schemas.microsoft.com/office/drawing/2014/main" id="{09D87FA4-EBFD-4348-AB3F-BBB75481D645}"/>
              </a:ext>
            </a:extLst>
          </p:cNvPr>
          <p:cNvGraphicFramePr>
            <a:graphicFrameLocks noGrp="1"/>
          </p:cNvGraphicFramePr>
          <p:nvPr>
            <p:ph idx="1"/>
            <p:extLst>
              <p:ext uri="{D42A27DB-BD31-4B8C-83A1-F6EECF244321}">
                <p14:modId xmlns:p14="http://schemas.microsoft.com/office/powerpoint/2010/main" val="1235906310"/>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Recorded Sound">
            <a:hlinkClick r:id="" action="ppaction://media"/>
            <a:extLst>
              <a:ext uri="{FF2B5EF4-FFF2-40B4-BE49-F238E27FC236}">
                <a16:creationId xmlns:a16="http://schemas.microsoft.com/office/drawing/2014/main" id="{FCD38634-3046-4A07-8EA3-A97E44DEB13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10807" y="6155844"/>
            <a:ext cx="487363" cy="487363"/>
          </a:xfrm>
          <a:prstGeom prst="rect">
            <a:avLst/>
          </a:prstGeom>
        </p:spPr>
      </p:pic>
    </p:spTree>
    <p:extLst>
      <p:ext uri="{BB962C8B-B14F-4D97-AF65-F5344CB8AC3E}">
        <p14:creationId xmlns:p14="http://schemas.microsoft.com/office/powerpoint/2010/main" val="390520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7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3D923-DC69-4EAD-9893-4238F102BAC7}"/>
              </a:ext>
            </a:extLst>
          </p:cNvPr>
          <p:cNvSpPr>
            <a:spLocks noGrp="1"/>
          </p:cNvSpPr>
          <p:nvPr>
            <p:ph type="title"/>
          </p:nvPr>
        </p:nvSpPr>
        <p:spPr/>
        <p:txBody>
          <a:bodyPr/>
          <a:lstStyle/>
          <a:p>
            <a:r>
              <a:rPr lang="en-US" dirty="0"/>
              <a:t>Results/conclusion</a:t>
            </a:r>
          </a:p>
        </p:txBody>
      </p:sp>
      <p:sp>
        <p:nvSpPr>
          <p:cNvPr id="3" name="Content Placeholder 2">
            <a:extLst>
              <a:ext uri="{FF2B5EF4-FFF2-40B4-BE49-F238E27FC236}">
                <a16:creationId xmlns:a16="http://schemas.microsoft.com/office/drawing/2014/main" id="{2401AFD1-5E92-4652-B9B9-7D4F488B4CB8}"/>
              </a:ext>
            </a:extLst>
          </p:cNvPr>
          <p:cNvSpPr>
            <a:spLocks noGrp="1"/>
          </p:cNvSpPr>
          <p:nvPr>
            <p:ph idx="1"/>
          </p:nvPr>
        </p:nvSpPr>
        <p:spPr/>
        <p:txBody>
          <a:bodyPr>
            <a:normAutofit fontScale="92500" lnSpcReduction="10000"/>
          </a:bodyPr>
          <a:lstStyle/>
          <a:p>
            <a:r>
              <a:rPr lang="en-US" dirty="0"/>
              <a:t>The amount of waste in millions is shown as rapidly increasing as the years go on. In 2017, 26.8 million tons of plastic were sent to landfills.</a:t>
            </a:r>
          </a:p>
          <a:p>
            <a:r>
              <a:rPr lang="en-US" dirty="0"/>
              <a:t>It was determined that the amount of waste has been increasing over the years and the primary material found is paper and paperboard. Throughout the years, there has been an increase in plastic waste; however, a decrease in glass. With the decrease in glass, it tells me that this is due to recycling. A lot of glass is also repurposed to serve other needs for people. </a:t>
            </a:r>
          </a:p>
          <a:p>
            <a:r>
              <a:rPr lang="en-US" dirty="0"/>
              <a:t>Plastics can take up to 400 years to break down and a lot can happen within that time. </a:t>
            </a:r>
          </a:p>
          <a:p>
            <a:r>
              <a:rPr lang="en-US" dirty="0"/>
              <a:t>While the amount of waste keeps piling up, the data also has been evolving in ways to identify certain waste products to pull from landfill. The more we can identify, the more machines can pull. </a:t>
            </a:r>
          </a:p>
          <a:p>
            <a:r>
              <a:rPr lang="en-US" dirty="0"/>
              <a:t>There are solutions that we can take now to reduce the amount of waste we are producing. Some of those solutions include buying in bulk, choosing to reuse a water bottle, using utensils from home, using a reusable bag, and simple things like cutting the strings off disposable masks can help with sea life. A lot of waste comes with mindfulness. If we do not take care of our planet, the amount that will be available to us in the future is diminishing minute by minute.</a:t>
            </a:r>
          </a:p>
        </p:txBody>
      </p:sp>
      <p:pic>
        <p:nvPicPr>
          <p:cNvPr id="4" name="Recorded Sound">
            <a:hlinkClick r:id="" action="ppaction://media"/>
            <a:extLst>
              <a:ext uri="{FF2B5EF4-FFF2-40B4-BE49-F238E27FC236}">
                <a16:creationId xmlns:a16="http://schemas.microsoft.com/office/drawing/2014/main" id="{44F0D2AC-5406-4808-8545-9CA13F4CC2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10807" y="6167876"/>
            <a:ext cx="487363" cy="487363"/>
          </a:xfrm>
          <a:prstGeom prst="rect">
            <a:avLst/>
          </a:prstGeom>
        </p:spPr>
      </p:pic>
    </p:spTree>
    <p:extLst>
      <p:ext uri="{BB962C8B-B14F-4D97-AF65-F5344CB8AC3E}">
        <p14:creationId xmlns:p14="http://schemas.microsoft.com/office/powerpoint/2010/main" val="41733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5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B46B6-4988-4BF5-9A2D-9C93D9E0E5F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F2C64EA-7AF1-4B27-8163-51ABF11B0780}"/>
              </a:ext>
            </a:extLst>
          </p:cNvPr>
          <p:cNvSpPr>
            <a:spLocks noGrp="1"/>
          </p:cNvSpPr>
          <p:nvPr>
            <p:ph idx="1"/>
          </p:nvPr>
        </p:nvSpPr>
        <p:spPr/>
        <p:txBody>
          <a:bodyPr>
            <a:normAutofit fontScale="55000" lnSpcReduction="20000"/>
          </a:bodyPr>
          <a:lstStyle/>
          <a:p>
            <a:r>
              <a:rPr lang="en-US" dirty="0"/>
              <a:t>7 Easy Ways to Reduce Plastic Waste. (2016, September 30). Retrieved from </a:t>
            </a:r>
            <a:r>
              <a:rPr lang="en-US" u="sng" dirty="0">
                <a:hlinkClick r:id="rId4"/>
              </a:rPr>
              <a:t>https://www.keeptruckeegreen.org/7-easy-ways-reduce-plastic-waste/</a:t>
            </a:r>
            <a:r>
              <a:rPr lang="en-US" dirty="0"/>
              <a:t> </a:t>
            </a:r>
          </a:p>
          <a:p>
            <a:r>
              <a:rPr lang="en-US" dirty="0"/>
              <a:t>Advancing Sustainable Materials Management: Facts and Figures Report. (2020, April 03). Retrieved from </a:t>
            </a:r>
            <a:r>
              <a:rPr lang="en-US" u="sng" dirty="0">
                <a:hlinkClick r:id="rId5"/>
              </a:rPr>
              <a:t>https://www.epa.gov/facts-and-figures-about-materials-waste-and-recycling/advancing-sustainable-materials-management</a:t>
            </a:r>
            <a:endParaRPr lang="en-US" dirty="0"/>
          </a:p>
          <a:p>
            <a:r>
              <a:rPr lang="en-US" dirty="0"/>
              <a:t>Boulissière, S. (2019, March 17). The countries polluting the oceans the most with plastic waste. Retrieved from </a:t>
            </a:r>
            <a:r>
              <a:rPr lang="en-US" u="sng" dirty="0">
                <a:hlinkClick r:id="rId6"/>
              </a:rPr>
              <a:t>https://www.plasticethics.com/home/2019/3/17/the-countries-polluting-the-oceans-the-most-with-plastic-waste</a:t>
            </a:r>
            <a:r>
              <a:rPr lang="en-US" dirty="0"/>
              <a:t> </a:t>
            </a:r>
          </a:p>
          <a:p>
            <a:r>
              <a:rPr lang="en-US" dirty="0"/>
              <a:t>Corporativa, I. (n.d.). Garbage, a double-edged business in the Third World. Retrieved from </a:t>
            </a:r>
            <a:r>
              <a:rPr lang="en-US" u="sng" dirty="0">
                <a:hlinkClick r:id="rId7"/>
              </a:rPr>
              <a:t>https://www.iberdrola.com/environment/waste-treatment</a:t>
            </a:r>
            <a:r>
              <a:rPr lang="en-US" dirty="0"/>
              <a:t> </a:t>
            </a:r>
          </a:p>
          <a:p>
            <a:r>
              <a:rPr lang="en-US" dirty="0"/>
              <a:t>Dell, J. (2019, April 30). Six Times More Plastic Waste is Burned in U.S. than is Recycled. Retrieved from </a:t>
            </a:r>
            <a:r>
              <a:rPr lang="en-US" u="sng" dirty="0">
                <a:hlinkClick r:id="rId8"/>
              </a:rPr>
              <a:t>https://www.plasticpollutioncoalition.org/blog/2019/4/29/six-times-more-plastic-waste-is-burned-in-us-than-is-recycled</a:t>
            </a:r>
            <a:r>
              <a:rPr lang="en-US" dirty="0"/>
              <a:t> </a:t>
            </a:r>
          </a:p>
          <a:p>
            <a:r>
              <a:rPr lang="en-US" dirty="0"/>
              <a:t>Facts . About Plastic . Help - Plastic Oceans Foundation. (2019, September 28). Retrieved from </a:t>
            </a:r>
            <a:r>
              <a:rPr lang="en-US" u="sng" dirty="0">
                <a:hlinkClick r:id="rId9"/>
              </a:rPr>
              <a:t>https://plasticoceans.org/the-facts/</a:t>
            </a:r>
            <a:r>
              <a:rPr lang="en-US" dirty="0"/>
              <a:t> </a:t>
            </a:r>
          </a:p>
          <a:p>
            <a:r>
              <a:rPr lang="en-US" dirty="0"/>
              <a:t>Holden, E. (2019, July 03). US produces far more waste and recycles far less of it than other developed countries. Retrieved from </a:t>
            </a:r>
            <a:r>
              <a:rPr lang="en-US" u="sng" dirty="0">
                <a:hlinkClick r:id="rId10"/>
              </a:rPr>
              <a:t>https://www.theguardian.com/us-news/2019/jul/02/us-plastic-waste-recycling</a:t>
            </a:r>
            <a:r>
              <a:rPr lang="en-US" dirty="0"/>
              <a:t> </a:t>
            </a:r>
          </a:p>
          <a:p>
            <a:r>
              <a:rPr lang="en-US" dirty="0"/>
              <a:t>Hundertmark, T. (2019). Accelerating plastic recovery in the United States. Retrieved from https://www.mckinsey.com/~/media/McKinsey/Industries/Chemicals/Our Insights/Accelerating plastic recovery in the United States/Accelerating-plastic-recovery-in-the-United-States-vF.pdf </a:t>
            </a:r>
          </a:p>
          <a:p>
            <a:r>
              <a:rPr lang="en-US" dirty="0"/>
              <a:t>Improving Waste Analytics: Southern Waste &amp; Recycling. (2016, August 19). Retrieved from </a:t>
            </a:r>
            <a:r>
              <a:rPr lang="en-US" u="sng" dirty="0">
                <a:hlinkClick r:id="rId11"/>
              </a:rPr>
              <a:t>https://www.southernwasteandrecycling.com/blog/2016/08/how-waste-analytics-can-improve-your-companys-efficiency/</a:t>
            </a:r>
            <a:r>
              <a:rPr lang="en-US" dirty="0"/>
              <a:t> </a:t>
            </a:r>
          </a:p>
          <a:p>
            <a:r>
              <a:rPr lang="en-US" dirty="0"/>
              <a:t>Parker, L. (2018, December 20). A whopping 91% of plastic isn't recycled. Retrieved from </a:t>
            </a:r>
            <a:r>
              <a:rPr lang="en-US" u="sng" dirty="0">
                <a:hlinkClick r:id="rId12"/>
              </a:rPr>
              <a:t>https://www.nationalgeographic.com/news/2017/07/plastic-produced-recycling-waste-ocean-trash-debris-environment/</a:t>
            </a:r>
            <a:r>
              <a:rPr lang="en-US" dirty="0"/>
              <a:t> </a:t>
            </a:r>
          </a:p>
          <a:p>
            <a:r>
              <a:rPr lang="en-US" dirty="0"/>
              <a:t>Research &amp; Data. (n.d.). Retrieved from </a:t>
            </a:r>
            <a:r>
              <a:rPr lang="en-US" u="sng" dirty="0">
                <a:hlinkClick r:id="rId13"/>
              </a:rPr>
              <a:t>https://ecology.wa.gov/</a:t>
            </a:r>
            <a:endParaRPr lang="en-US" dirty="0"/>
          </a:p>
          <a:p>
            <a:pPr fontAlgn="auto"/>
            <a:r>
              <a:rPr lang="en-US" dirty="0"/>
              <a:t>U.S. municipal solid waste generation 2017. (2020, August 24). Retrieved from </a:t>
            </a:r>
            <a:r>
              <a:rPr lang="en-US" u="sng" dirty="0">
                <a:hlinkClick r:id="rId14"/>
              </a:rPr>
              <a:t>https://www.statista.com/statistics/186256/us-municipal-solid-waste-generation-since-1960/</a:t>
            </a:r>
            <a:r>
              <a:rPr lang="en-US" dirty="0"/>
              <a:t> </a:t>
            </a:r>
          </a:p>
        </p:txBody>
      </p:sp>
      <p:pic>
        <p:nvPicPr>
          <p:cNvPr id="4" name="Recorded Sound">
            <a:hlinkClick r:id="" action="ppaction://media"/>
            <a:extLst>
              <a:ext uri="{FF2B5EF4-FFF2-40B4-BE49-F238E27FC236}">
                <a16:creationId xmlns:a16="http://schemas.microsoft.com/office/drawing/2014/main" id="{DECE303D-F979-4E30-8BCD-3C91ABB5C6A1}"/>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610807" y="6343314"/>
            <a:ext cx="487363" cy="487363"/>
          </a:xfrm>
          <a:prstGeom prst="rect">
            <a:avLst/>
          </a:prstGeom>
        </p:spPr>
      </p:pic>
    </p:spTree>
    <p:extLst>
      <p:ext uri="{BB962C8B-B14F-4D97-AF65-F5344CB8AC3E}">
        <p14:creationId xmlns:p14="http://schemas.microsoft.com/office/powerpoint/2010/main" val="371628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19587-3BE9-4EE9-845B-5E5A93A257C1}"/>
              </a:ext>
            </a:extLst>
          </p:cNvPr>
          <p:cNvSpPr>
            <a:spLocks noGrp="1"/>
          </p:cNvSpPr>
          <p:nvPr>
            <p:ph type="title"/>
          </p:nvPr>
        </p:nvSpPr>
        <p:spPr>
          <a:xfrm>
            <a:off x="581192" y="702156"/>
            <a:ext cx="11029616" cy="1013800"/>
          </a:xfrm>
        </p:spPr>
        <p:txBody>
          <a:bodyPr>
            <a:normAutofit/>
          </a:bodyPr>
          <a:lstStyle/>
          <a:p>
            <a:r>
              <a:rPr lang="en-US" dirty="0">
                <a:solidFill>
                  <a:srgbClr val="FFFFFF"/>
                </a:solidFill>
              </a:rPr>
              <a:t>Introduction/background</a:t>
            </a:r>
          </a:p>
        </p:txBody>
      </p:sp>
      <p:sp useBgFill="1">
        <p:nvSpPr>
          <p:cNvPr id="23" name="Rectangle 18">
            <a:extLst>
              <a:ext uri="{FF2B5EF4-FFF2-40B4-BE49-F238E27FC236}">
                <a16:creationId xmlns:a16="http://schemas.microsoft.com/office/drawing/2014/main" id="{90137588-E70B-486E-AFA8-21B0111C46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Corporativa, I. http://www.iberdrola.com/environment/waste-treatment&#10;">
            <a:extLst>
              <a:ext uri="{FF2B5EF4-FFF2-40B4-BE49-F238E27FC236}">
                <a16:creationId xmlns:a16="http://schemas.microsoft.com/office/drawing/2014/main" id="{3B899015-9897-495C-8760-CD2B48F47181}"/>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786264" y="2361056"/>
            <a:ext cx="3047097" cy="3649219"/>
          </a:xfrm>
          <a:prstGeom prst="rect">
            <a:avLst/>
          </a:prstGeom>
        </p:spPr>
      </p:pic>
      <p:sp>
        <p:nvSpPr>
          <p:cNvPr id="11" name="Content Placeholder 10">
            <a:extLst>
              <a:ext uri="{FF2B5EF4-FFF2-40B4-BE49-F238E27FC236}">
                <a16:creationId xmlns:a16="http://schemas.microsoft.com/office/drawing/2014/main" id="{37F218F6-0345-4DF7-B1AB-531E17DA9274}"/>
              </a:ext>
            </a:extLst>
          </p:cNvPr>
          <p:cNvSpPr>
            <a:spLocks noGrp="1"/>
          </p:cNvSpPr>
          <p:nvPr>
            <p:ph idx="1"/>
          </p:nvPr>
        </p:nvSpPr>
        <p:spPr>
          <a:xfrm>
            <a:off x="4505325" y="2180496"/>
            <a:ext cx="7105481" cy="4045683"/>
          </a:xfrm>
        </p:spPr>
        <p:txBody>
          <a:bodyPr>
            <a:normAutofit/>
          </a:bodyPr>
          <a:lstStyle/>
          <a:p>
            <a:r>
              <a:rPr lang="en-US" dirty="0"/>
              <a:t>The United States alone produced more waste than other countries, about 12%, compared to what it recycled. </a:t>
            </a:r>
          </a:p>
          <a:p>
            <a:r>
              <a:rPr lang="en-US" dirty="0"/>
              <a:t>Solid waste has been increasing over the years starting from about 88 million tons in the 60’s to over 268 million tons in 2017. </a:t>
            </a:r>
          </a:p>
          <a:p>
            <a:r>
              <a:rPr lang="en-US" dirty="0"/>
              <a:t>There are over 1,000 hazardous waste sites in the United States alone and with the amount of waste in the areas, it contaminates the air, soil, and water. </a:t>
            </a:r>
          </a:p>
          <a:p>
            <a:r>
              <a:rPr lang="en-US" dirty="0"/>
              <a:t>When recycling happens, it can decrease the amount of waste going to landfills which in turn, saves the contamination from all around us. </a:t>
            </a:r>
          </a:p>
          <a:p>
            <a:r>
              <a:rPr lang="en-US" dirty="0"/>
              <a:t>From a financial standpoint, recycling saves money.</a:t>
            </a:r>
          </a:p>
        </p:txBody>
      </p:sp>
      <p:pic>
        <p:nvPicPr>
          <p:cNvPr id="8" name="Recorded Sound">
            <a:hlinkClick r:id="" action="ppaction://media"/>
            <a:extLst>
              <a:ext uri="{FF2B5EF4-FFF2-40B4-BE49-F238E27FC236}">
                <a16:creationId xmlns:a16="http://schemas.microsoft.com/office/drawing/2014/main" id="{4FE58667-535E-46B3-A43F-9F26A7A529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78722" y="6334542"/>
            <a:ext cx="487363" cy="487363"/>
          </a:xfrm>
          <a:prstGeom prst="rect">
            <a:avLst/>
          </a:prstGeom>
        </p:spPr>
      </p:pic>
    </p:spTree>
    <p:extLst>
      <p:ext uri="{BB962C8B-B14F-4D97-AF65-F5344CB8AC3E}">
        <p14:creationId xmlns:p14="http://schemas.microsoft.com/office/powerpoint/2010/main" val="13499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2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37">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39">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41">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43">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45">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47">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32252A8-CF1E-48FE-B1AB-FDDA0E01F2B4}"/>
              </a:ext>
            </a:extLst>
          </p:cNvPr>
          <p:cNvSpPr>
            <a:spLocks noGrp="1"/>
          </p:cNvSpPr>
          <p:nvPr>
            <p:ph type="title"/>
          </p:nvPr>
        </p:nvSpPr>
        <p:spPr>
          <a:xfrm>
            <a:off x="764110" y="826346"/>
            <a:ext cx="3171905" cy="1013800"/>
          </a:xfrm>
        </p:spPr>
        <p:txBody>
          <a:bodyPr vert="horz" lIns="91440" tIns="45720" rIns="91440" bIns="45720" rtlCol="0" anchor="b">
            <a:normAutofit/>
          </a:bodyPr>
          <a:lstStyle/>
          <a:p>
            <a:r>
              <a:rPr lang="en-US" sz="2200" dirty="0">
                <a:solidFill>
                  <a:srgbClr val="FFFFFF"/>
                </a:solidFill>
              </a:rPr>
              <a:t>Primary dataset / categories of waste </a:t>
            </a:r>
          </a:p>
        </p:txBody>
      </p:sp>
      <p:grpSp>
        <p:nvGrpSpPr>
          <p:cNvPr id="60" name="Group 49">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51" name="Rectangle 50">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51">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52">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13" name="Content Placeholder 12">
            <a:extLst>
              <a:ext uri="{FF2B5EF4-FFF2-40B4-BE49-F238E27FC236}">
                <a16:creationId xmlns:a16="http://schemas.microsoft.com/office/drawing/2014/main" id="{C715C571-A37D-4438-AA8B-7BE18A8C2F27}"/>
              </a:ext>
            </a:extLst>
          </p:cNvPr>
          <p:cNvSpPr>
            <a:spLocks noGrp="1"/>
          </p:cNvSpPr>
          <p:nvPr>
            <p:ph sz="half" idx="1"/>
          </p:nvPr>
        </p:nvSpPr>
        <p:spPr>
          <a:xfrm>
            <a:off x="764110" y="2052084"/>
            <a:ext cx="3033249" cy="3856229"/>
          </a:xfrm>
        </p:spPr>
        <p:txBody>
          <a:bodyPr vert="horz" lIns="91440" tIns="45720" rIns="91440" bIns="45720" rtlCol="0" anchor="t">
            <a:normAutofit/>
          </a:bodyPr>
          <a:lstStyle/>
          <a:p>
            <a:r>
              <a:rPr lang="en-US" sz="1600" dirty="0">
                <a:solidFill>
                  <a:srgbClr val="FFFFFF"/>
                </a:solidFill>
              </a:rPr>
              <a:t>This dataset was used to show the categories of waste broken down, in 1,000 tons.</a:t>
            </a:r>
            <a:endParaRPr lang="en-US" sz="1600" dirty="0">
              <a:solidFill>
                <a:srgbClr val="FFFFFF"/>
              </a:solidFill>
              <a:hlinkClick r:id="rId4"/>
            </a:endParaRPr>
          </a:p>
          <a:p>
            <a:r>
              <a:rPr lang="en-US" sz="1600" dirty="0">
                <a:solidFill>
                  <a:srgbClr val="FFFFFF"/>
                </a:solidFill>
                <a:hlinkClick r:id="rId4"/>
              </a:rPr>
              <a:t>https://www.epa.gov/facts-and-figures-about-materials-waste-and-recycling/studies-summary-tables-and-data-related</a:t>
            </a:r>
            <a:r>
              <a:rPr lang="en-US" sz="1600" dirty="0">
                <a:solidFill>
                  <a:srgbClr val="FFFFFF"/>
                </a:solidFill>
              </a:rPr>
              <a:t> </a:t>
            </a:r>
          </a:p>
          <a:p>
            <a:endParaRPr lang="en-US" sz="1600" dirty="0">
              <a:solidFill>
                <a:srgbClr val="FFFFFF"/>
              </a:solidFill>
            </a:endParaRPr>
          </a:p>
        </p:txBody>
      </p:sp>
      <p:graphicFrame>
        <p:nvGraphicFramePr>
          <p:cNvPr id="7" name="Table 7">
            <a:extLst>
              <a:ext uri="{FF2B5EF4-FFF2-40B4-BE49-F238E27FC236}">
                <a16:creationId xmlns:a16="http://schemas.microsoft.com/office/drawing/2014/main" id="{B3DAD330-5A53-4418-A1AB-D3C2E3AA9C7C}"/>
              </a:ext>
            </a:extLst>
          </p:cNvPr>
          <p:cNvGraphicFramePr>
            <a:graphicFrameLocks noGrp="1"/>
          </p:cNvGraphicFramePr>
          <p:nvPr>
            <p:ph sz="half" idx="2"/>
            <p:extLst>
              <p:ext uri="{D42A27DB-BD31-4B8C-83A1-F6EECF244321}">
                <p14:modId xmlns:p14="http://schemas.microsoft.com/office/powerpoint/2010/main" val="2732557645"/>
              </p:ext>
            </p:extLst>
          </p:nvPr>
        </p:nvGraphicFramePr>
        <p:xfrm>
          <a:off x="4568800" y="2339441"/>
          <a:ext cx="6866511" cy="2177845"/>
        </p:xfrm>
        <a:graphic>
          <a:graphicData uri="http://schemas.openxmlformats.org/drawingml/2006/table">
            <a:tbl>
              <a:tblPr firstRow="1" bandRow="1">
                <a:tableStyleId>{8EC20E35-A176-4012-BC5E-935CFFF8708E}</a:tableStyleId>
              </a:tblPr>
              <a:tblGrid>
                <a:gridCol w="296005">
                  <a:extLst>
                    <a:ext uri="{9D8B030D-6E8A-4147-A177-3AD203B41FA5}">
                      <a16:colId xmlns:a16="http://schemas.microsoft.com/office/drawing/2014/main" val="1490456020"/>
                    </a:ext>
                  </a:extLst>
                </a:gridCol>
                <a:gridCol w="602724">
                  <a:extLst>
                    <a:ext uri="{9D8B030D-6E8A-4147-A177-3AD203B41FA5}">
                      <a16:colId xmlns:a16="http://schemas.microsoft.com/office/drawing/2014/main" val="1309047744"/>
                    </a:ext>
                  </a:extLst>
                </a:gridCol>
                <a:gridCol w="704963">
                  <a:extLst>
                    <a:ext uri="{9D8B030D-6E8A-4147-A177-3AD203B41FA5}">
                      <a16:colId xmlns:a16="http://schemas.microsoft.com/office/drawing/2014/main" val="2459435202"/>
                    </a:ext>
                  </a:extLst>
                </a:gridCol>
                <a:gridCol w="704963">
                  <a:extLst>
                    <a:ext uri="{9D8B030D-6E8A-4147-A177-3AD203B41FA5}">
                      <a16:colId xmlns:a16="http://schemas.microsoft.com/office/drawing/2014/main" val="1203789676"/>
                    </a:ext>
                  </a:extLst>
                </a:gridCol>
                <a:gridCol w="733955">
                  <a:extLst>
                    <a:ext uri="{9D8B030D-6E8A-4147-A177-3AD203B41FA5}">
                      <a16:colId xmlns:a16="http://schemas.microsoft.com/office/drawing/2014/main" val="1707576062"/>
                    </a:ext>
                  </a:extLst>
                </a:gridCol>
                <a:gridCol w="825513">
                  <a:extLst>
                    <a:ext uri="{9D8B030D-6E8A-4147-A177-3AD203B41FA5}">
                      <a16:colId xmlns:a16="http://schemas.microsoft.com/office/drawing/2014/main" val="2115004165"/>
                    </a:ext>
                  </a:extLst>
                </a:gridCol>
                <a:gridCol w="816357">
                  <a:extLst>
                    <a:ext uri="{9D8B030D-6E8A-4147-A177-3AD203B41FA5}">
                      <a16:colId xmlns:a16="http://schemas.microsoft.com/office/drawing/2014/main" val="780463885"/>
                    </a:ext>
                  </a:extLst>
                </a:gridCol>
                <a:gridCol w="825513">
                  <a:extLst>
                    <a:ext uri="{9D8B030D-6E8A-4147-A177-3AD203B41FA5}">
                      <a16:colId xmlns:a16="http://schemas.microsoft.com/office/drawing/2014/main" val="1559859475"/>
                    </a:ext>
                  </a:extLst>
                </a:gridCol>
                <a:gridCol w="704963">
                  <a:extLst>
                    <a:ext uri="{9D8B030D-6E8A-4147-A177-3AD203B41FA5}">
                      <a16:colId xmlns:a16="http://schemas.microsoft.com/office/drawing/2014/main" val="2706912923"/>
                    </a:ext>
                  </a:extLst>
                </a:gridCol>
                <a:gridCol w="651555">
                  <a:extLst>
                    <a:ext uri="{9D8B030D-6E8A-4147-A177-3AD203B41FA5}">
                      <a16:colId xmlns:a16="http://schemas.microsoft.com/office/drawing/2014/main" val="4197256637"/>
                    </a:ext>
                  </a:extLst>
                </a:gridCol>
              </a:tblGrid>
              <a:tr h="546090">
                <a:tc>
                  <a:txBody>
                    <a:bodyPr/>
                    <a:lstStyle/>
                    <a:p>
                      <a:pPr algn="r" fontAlgn="ctr"/>
                      <a:br>
                        <a:rPr lang="en-US" sz="1400" dirty="0">
                          <a:effectLst/>
                        </a:rPr>
                      </a:br>
                      <a:endParaRPr lang="en-US" sz="1400" b="1" dirty="0">
                        <a:effectLst/>
                      </a:endParaRPr>
                    </a:p>
                  </a:txBody>
                  <a:tcPr marL="38744" marR="38744" marT="35727" marB="35727" anchor="ctr"/>
                </a:tc>
                <a:tc>
                  <a:txBody>
                    <a:bodyPr/>
                    <a:lstStyle/>
                    <a:p>
                      <a:pPr algn="r" fontAlgn="ctr"/>
                      <a:r>
                        <a:rPr lang="en-US" sz="1400" dirty="0">
                          <a:effectLst/>
                        </a:rPr>
                        <a:t>Year</a:t>
                      </a:r>
                      <a:endParaRPr lang="en-US" sz="1400" b="1" dirty="0">
                        <a:effectLst/>
                      </a:endParaRPr>
                    </a:p>
                  </a:txBody>
                  <a:tcPr marL="38744" marR="38744" marT="35727" marB="35727" anchor="ctr"/>
                </a:tc>
                <a:tc>
                  <a:txBody>
                    <a:bodyPr/>
                    <a:lstStyle/>
                    <a:p>
                      <a:pPr algn="r" fontAlgn="ctr"/>
                      <a:r>
                        <a:rPr lang="en-US" sz="1400" dirty="0">
                          <a:effectLst/>
                        </a:rPr>
                        <a:t>Paper</a:t>
                      </a:r>
                      <a:endParaRPr lang="en-US" sz="1400" b="1" dirty="0">
                        <a:effectLst/>
                      </a:endParaRPr>
                    </a:p>
                  </a:txBody>
                  <a:tcPr marL="38744" marR="38744" marT="35727" marB="35727" anchor="ctr"/>
                </a:tc>
                <a:tc>
                  <a:txBody>
                    <a:bodyPr/>
                    <a:lstStyle/>
                    <a:p>
                      <a:pPr algn="r" fontAlgn="ctr"/>
                      <a:r>
                        <a:rPr lang="en-US" sz="1400" dirty="0">
                          <a:effectLst/>
                        </a:rPr>
                        <a:t>Glass</a:t>
                      </a:r>
                      <a:endParaRPr lang="en-US" sz="1400" b="1" dirty="0">
                        <a:effectLst/>
                      </a:endParaRPr>
                    </a:p>
                  </a:txBody>
                  <a:tcPr marL="38744" marR="38744" marT="35727" marB="35727" anchor="ctr"/>
                </a:tc>
                <a:tc>
                  <a:txBody>
                    <a:bodyPr/>
                    <a:lstStyle/>
                    <a:p>
                      <a:pPr algn="r" fontAlgn="ctr"/>
                      <a:r>
                        <a:rPr lang="en-US" sz="1400" dirty="0">
                          <a:effectLst/>
                        </a:rPr>
                        <a:t>Metals</a:t>
                      </a:r>
                      <a:endParaRPr lang="en-US" sz="1400" b="1" dirty="0">
                        <a:effectLst/>
                      </a:endParaRPr>
                    </a:p>
                  </a:txBody>
                  <a:tcPr marL="38744" marR="38744" marT="35727" marB="35727" anchor="ctr"/>
                </a:tc>
                <a:tc>
                  <a:txBody>
                    <a:bodyPr/>
                    <a:lstStyle/>
                    <a:p>
                      <a:pPr algn="r" fontAlgn="ctr"/>
                      <a:r>
                        <a:rPr lang="en-US" sz="1400" dirty="0">
                          <a:effectLst/>
                        </a:rPr>
                        <a:t>Plastics</a:t>
                      </a:r>
                      <a:endParaRPr lang="en-US" sz="1400" b="1" dirty="0">
                        <a:effectLst/>
                      </a:endParaRPr>
                    </a:p>
                  </a:txBody>
                  <a:tcPr marL="38744" marR="38744" marT="35727" marB="35727" anchor="ctr"/>
                </a:tc>
                <a:tc>
                  <a:txBody>
                    <a:bodyPr/>
                    <a:lstStyle/>
                    <a:p>
                      <a:pPr algn="r" fontAlgn="ctr"/>
                      <a:r>
                        <a:rPr lang="en-US" sz="1400" dirty="0">
                          <a:effectLst/>
                        </a:rPr>
                        <a:t>Rubber Leather</a:t>
                      </a:r>
                      <a:endParaRPr lang="en-US" sz="1400" b="1" dirty="0">
                        <a:effectLst/>
                      </a:endParaRPr>
                    </a:p>
                  </a:txBody>
                  <a:tcPr marL="38744" marR="38744" marT="35727" marB="35727" anchor="ctr"/>
                </a:tc>
                <a:tc>
                  <a:txBody>
                    <a:bodyPr/>
                    <a:lstStyle/>
                    <a:p>
                      <a:pPr algn="r" fontAlgn="ctr"/>
                      <a:r>
                        <a:rPr lang="en-US" sz="1400" dirty="0">
                          <a:effectLst/>
                        </a:rPr>
                        <a:t>Textiles</a:t>
                      </a:r>
                      <a:endParaRPr lang="en-US" sz="1400" b="1" dirty="0">
                        <a:effectLst/>
                      </a:endParaRPr>
                    </a:p>
                  </a:txBody>
                  <a:tcPr marL="38744" marR="38744" marT="35727" marB="35727" anchor="ctr"/>
                </a:tc>
                <a:tc>
                  <a:txBody>
                    <a:bodyPr/>
                    <a:lstStyle/>
                    <a:p>
                      <a:pPr algn="r" fontAlgn="ctr"/>
                      <a:r>
                        <a:rPr lang="en-US" sz="1400" dirty="0">
                          <a:effectLst/>
                        </a:rPr>
                        <a:t>Wood</a:t>
                      </a:r>
                      <a:endParaRPr lang="en-US" sz="1400" b="1" dirty="0">
                        <a:effectLst/>
                      </a:endParaRPr>
                    </a:p>
                  </a:txBody>
                  <a:tcPr marL="38744" marR="38744" marT="35727" marB="35727" anchor="ctr"/>
                </a:tc>
                <a:tc>
                  <a:txBody>
                    <a:bodyPr/>
                    <a:lstStyle/>
                    <a:p>
                      <a:endParaRPr lang="en-US" sz="1400" dirty="0"/>
                    </a:p>
                    <a:p>
                      <a:r>
                        <a:rPr lang="en-US" sz="1400" dirty="0"/>
                        <a:t>Other</a:t>
                      </a:r>
                    </a:p>
                  </a:txBody>
                  <a:tcPr marL="38744" marR="38744" marT="35727" marB="35727"/>
                </a:tc>
                <a:extLst>
                  <a:ext uri="{0D108BD9-81ED-4DB2-BD59-A6C34878D82A}">
                    <a16:rowId xmlns:a16="http://schemas.microsoft.com/office/drawing/2014/main" val="2166244709"/>
                  </a:ext>
                </a:extLst>
              </a:tr>
              <a:tr h="326351">
                <a:tc>
                  <a:txBody>
                    <a:bodyPr/>
                    <a:lstStyle/>
                    <a:p>
                      <a:pPr algn="r" fontAlgn="ctr"/>
                      <a:r>
                        <a:rPr lang="en-US" sz="1400" dirty="0">
                          <a:effectLst/>
                        </a:rPr>
                        <a:t>4</a:t>
                      </a:r>
                    </a:p>
                  </a:txBody>
                  <a:tcPr marL="38744" marR="38744" marT="35727" marB="35727" anchor="ctr"/>
                </a:tc>
                <a:tc>
                  <a:txBody>
                    <a:bodyPr/>
                    <a:lstStyle/>
                    <a:p>
                      <a:pPr algn="r" fontAlgn="ctr"/>
                      <a:r>
                        <a:rPr lang="en-US" sz="1400" dirty="0">
                          <a:effectLst/>
                        </a:rPr>
                        <a:t>1960</a:t>
                      </a:r>
                    </a:p>
                  </a:txBody>
                  <a:tcPr marL="38744" marR="38744" marT="35727" marB="35727" anchor="ctr"/>
                </a:tc>
                <a:tc>
                  <a:txBody>
                    <a:bodyPr/>
                    <a:lstStyle/>
                    <a:p>
                      <a:pPr algn="r" fontAlgn="ctr"/>
                      <a:r>
                        <a:rPr lang="en-US" sz="1400" dirty="0">
                          <a:effectLst/>
                        </a:rPr>
                        <a:t>29990</a:t>
                      </a:r>
                    </a:p>
                  </a:txBody>
                  <a:tcPr marL="38744" marR="38744" marT="35727" marB="35727" anchor="ctr"/>
                </a:tc>
                <a:tc>
                  <a:txBody>
                    <a:bodyPr/>
                    <a:lstStyle/>
                    <a:p>
                      <a:pPr algn="r" fontAlgn="ctr"/>
                      <a:r>
                        <a:rPr lang="en-US" sz="1400" dirty="0">
                          <a:effectLst/>
                        </a:rPr>
                        <a:t>6720</a:t>
                      </a:r>
                    </a:p>
                  </a:txBody>
                  <a:tcPr marL="38744" marR="38744" marT="35727" marB="35727" anchor="ctr"/>
                </a:tc>
                <a:tc>
                  <a:txBody>
                    <a:bodyPr/>
                    <a:lstStyle/>
                    <a:p>
                      <a:pPr algn="r" fontAlgn="ctr"/>
                      <a:r>
                        <a:rPr lang="en-US" sz="1400" dirty="0">
                          <a:effectLst/>
                        </a:rPr>
                        <a:t>10820</a:t>
                      </a:r>
                    </a:p>
                  </a:txBody>
                  <a:tcPr marL="38744" marR="38744" marT="35727" marB="35727" anchor="ctr"/>
                </a:tc>
                <a:tc>
                  <a:txBody>
                    <a:bodyPr/>
                    <a:lstStyle/>
                    <a:p>
                      <a:pPr algn="r" fontAlgn="ctr"/>
                      <a:r>
                        <a:rPr lang="en-US" sz="1400" dirty="0">
                          <a:effectLst/>
                        </a:rPr>
                        <a:t>390</a:t>
                      </a:r>
                    </a:p>
                  </a:txBody>
                  <a:tcPr marL="38744" marR="38744" marT="35727" marB="35727" anchor="ctr"/>
                </a:tc>
                <a:tc>
                  <a:txBody>
                    <a:bodyPr/>
                    <a:lstStyle/>
                    <a:p>
                      <a:pPr algn="r" fontAlgn="ctr"/>
                      <a:r>
                        <a:rPr lang="en-US" sz="1400" dirty="0">
                          <a:effectLst/>
                        </a:rPr>
                        <a:t>1840</a:t>
                      </a:r>
                    </a:p>
                  </a:txBody>
                  <a:tcPr marL="38744" marR="38744" marT="35727" marB="35727" anchor="ctr"/>
                </a:tc>
                <a:tc>
                  <a:txBody>
                    <a:bodyPr/>
                    <a:lstStyle/>
                    <a:p>
                      <a:pPr algn="r" fontAlgn="ctr"/>
                      <a:r>
                        <a:rPr lang="en-US" sz="1400" dirty="0">
                          <a:effectLst/>
                        </a:rPr>
                        <a:t>1760</a:t>
                      </a:r>
                    </a:p>
                  </a:txBody>
                  <a:tcPr marL="38744" marR="38744" marT="35727" marB="35727" anchor="ctr"/>
                </a:tc>
                <a:tc>
                  <a:txBody>
                    <a:bodyPr/>
                    <a:lstStyle/>
                    <a:p>
                      <a:pPr algn="r" fontAlgn="ctr"/>
                      <a:r>
                        <a:rPr lang="en-US" sz="1400" dirty="0">
                          <a:effectLst/>
                        </a:rPr>
                        <a:t>3030</a:t>
                      </a:r>
                    </a:p>
                  </a:txBody>
                  <a:tcPr marL="38744" marR="38744" marT="35727" marB="35727" anchor="ctr"/>
                </a:tc>
                <a:tc>
                  <a:txBody>
                    <a:bodyPr/>
                    <a:lstStyle/>
                    <a:p>
                      <a:pPr algn="r" fontAlgn="ctr"/>
                      <a:r>
                        <a:rPr lang="en-US" sz="1400" dirty="0">
                          <a:effectLst/>
                        </a:rPr>
                        <a:t>70</a:t>
                      </a:r>
                    </a:p>
                  </a:txBody>
                  <a:tcPr marL="38744" marR="38744" marT="35727" marB="35727" anchor="ctr"/>
                </a:tc>
                <a:extLst>
                  <a:ext uri="{0D108BD9-81ED-4DB2-BD59-A6C34878D82A}">
                    <a16:rowId xmlns:a16="http://schemas.microsoft.com/office/drawing/2014/main" val="2148525618"/>
                  </a:ext>
                </a:extLst>
              </a:tr>
              <a:tr h="326351">
                <a:tc>
                  <a:txBody>
                    <a:bodyPr/>
                    <a:lstStyle/>
                    <a:p>
                      <a:pPr algn="r" fontAlgn="ctr"/>
                      <a:r>
                        <a:rPr lang="en-US" sz="1400" dirty="0">
                          <a:effectLst/>
                        </a:rPr>
                        <a:t>5</a:t>
                      </a:r>
                    </a:p>
                  </a:txBody>
                  <a:tcPr marL="38744" marR="38744" marT="35727" marB="35727" anchor="ctr"/>
                </a:tc>
                <a:tc>
                  <a:txBody>
                    <a:bodyPr/>
                    <a:lstStyle/>
                    <a:p>
                      <a:pPr algn="r" fontAlgn="ctr"/>
                      <a:r>
                        <a:rPr lang="en-US" sz="1400" dirty="0">
                          <a:effectLst/>
                        </a:rPr>
                        <a:t>1970</a:t>
                      </a:r>
                    </a:p>
                  </a:txBody>
                  <a:tcPr marL="38744" marR="38744" marT="35727" marB="35727" anchor="ctr"/>
                </a:tc>
                <a:tc>
                  <a:txBody>
                    <a:bodyPr/>
                    <a:lstStyle/>
                    <a:p>
                      <a:pPr algn="r" fontAlgn="ctr"/>
                      <a:r>
                        <a:rPr lang="en-US" sz="1400" dirty="0">
                          <a:effectLst/>
                        </a:rPr>
                        <a:t>44310</a:t>
                      </a:r>
                    </a:p>
                  </a:txBody>
                  <a:tcPr marL="38744" marR="38744" marT="35727" marB="35727" anchor="ctr"/>
                </a:tc>
                <a:tc>
                  <a:txBody>
                    <a:bodyPr/>
                    <a:lstStyle/>
                    <a:p>
                      <a:pPr algn="r" fontAlgn="ctr"/>
                      <a:r>
                        <a:rPr lang="en-US" sz="1400" dirty="0">
                          <a:effectLst/>
                        </a:rPr>
                        <a:t>12740</a:t>
                      </a:r>
                    </a:p>
                  </a:txBody>
                  <a:tcPr marL="38744" marR="38744" marT="35727" marB="35727" anchor="ctr"/>
                </a:tc>
                <a:tc>
                  <a:txBody>
                    <a:bodyPr/>
                    <a:lstStyle/>
                    <a:p>
                      <a:pPr algn="r" fontAlgn="ctr"/>
                      <a:r>
                        <a:rPr lang="en-US" sz="1400" dirty="0">
                          <a:effectLst/>
                        </a:rPr>
                        <a:t>13830</a:t>
                      </a:r>
                    </a:p>
                  </a:txBody>
                  <a:tcPr marL="38744" marR="38744" marT="35727" marB="35727" anchor="ctr"/>
                </a:tc>
                <a:tc>
                  <a:txBody>
                    <a:bodyPr/>
                    <a:lstStyle/>
                    <a:p>
                      <a:pPr algn="r" fontAlgn="ctr"/>
                      <a:r>
                        <a:rPr lang="en-US" sz="1400" dirty="0">
                          <a:effectLst/>
                        </a:rPr>
                        <a:t>2900</a:t>
                      </a:r>
                    </a:p>
                  </a:txBody>
                  <a:tcPr marL="38744" marR="38744" marT="35727" marB="35727" anchor="ctr"/>
                </a:tc>
                <a:tc>
                  <a:txBody>
                    <a:bodyPr/>
                    <a:lstStyle/>
                    <a:p>
                      <a:pPr algn="r" fontAlgn="ctr"/>
                      <a:r>
                        <a:rPr lang="en-US" sz="1400" dirty="0">
                          <a:effectLst/>
                        </a:rPr>
                        <a:t>2970</a:t>
                      </a:r>
                    </a:p>
                  </a:txBody>
                  <a:tcPr marL="38744" marR="38744" marT="35727" marB="35727" anchor="ctr"/>
                </a:tc>
                <a:tc>
                  <a:txBody>
                    <a:bodyPr/>
                    <a:lstStyle/>
                    <a:p>
                      <a:pPr algn="r" fontAlgn="ctr"/>
                      <a:r>
                        <a:rPr lang="en-US" sz="1400" dirty="0">
                          <a:effectLst/>
                        </a:rPr>
                        <a:t>2040</a:t>
                      </a:r>
                    </a:p>
                  </a:txBody>
                  <a:tcPr marL="38744" marR="38744" marT="35727" marB="35727" anchor="ctr"/>
                </a:tc>
                <a:tc>
                  <a:txBody>
                    <a:bodyPr/>
                    <a:lstStyle/>
                    <a:p>
                      <a:pPr algn="r" fontAlgn="ctr"/>
                      <a:r>
                        <a:rPr lang="en-US" sz="1400" dirty="0">
                          <a:effectLst/>
                        </a:rPr>
                        <a:t>3720</a:t>
                      </a:r>
                    </a:p>
                  </a:txBody>
                  <a:tcPr marL="38744" marR="38744" marT="35727" marB="35727" anchor="ctr"/>
                </a:tc>
                <a:tc>
                  <a:txBody>
                    <a:bodyPr/>
                    <a:lstStyle/>
                    <a:p>
                      <a:pPr algn="r" fontAlgn="ctr"/>
                      <a:r>
                        <a:rPr lang="en-US" sz="1400" dirty="0">
                          <a:effectLst/>
                        </a:rPr>
                        <a:t>770</a:t>
                      </a:r>
                    </a:p>
                  </a:txBody>
                  <a:tcPr marL="38744" marR="38744" marT="35727" marB="35727" anchor="ctr"/>
                </a:tc>
                <a:extLst>
                  <a:ext uri="{0D108BD9-81ED-4DB2-BD59-A6C34878D82A}">
                    <a16:rowId xmlns:a16="http://schemas.microsoft.com/office/drawing/2014/main" val="2825798847"/>
                  </a:ext>
                </a:extLst>
              </a:tr>
              <a:tr h="326351">
                <a:tc>
                  <a:txBody>
                    <a:bodyPr/>
                    <a:lstStyle/>
                    <a:p>
                      <a:pPr algn="r" fontAlgn="ctr"/>
                      <a:r>
                        <a:rPr lang="en-US" sz="1400" dirty="0">
                          <a:effectLst/>
                        </a:rPr>
                        <a:t>6</a:t>
                      </a:r>
                    </a:p>
                  </a:txBody>
                  <a:tcPr marL="38744" marR="38744" marT="35727" marB="35727" anchor="ctr"/>
                </a:tc>
                <a:tc>
                  <a:txBody>
                    <a:bodyPr/>
                    <a:lstStyle/>
                    <a:p>
                      <a:pPr algn="r" fontAlgn="ctr"/>
                      <a:r>
                        <a:rPr lang="en-US" sz="1400" dirty="0">
                          <a:effectLst/>
                        </a:rPr>
                        <a:t>1980</a:t>
                      </a:r>
                    </a:p>
                  </a:txBody>
                  <a:tcPr marL="38744" marR="38744" marT="35727" marB="35727" anchor="ctr"/>
                </a:tc>
                <a:tc>
                  <a:txBody>
                    <a:bodyPr/>
                    <a:lstStyle/>
                    <a:p>
                      <a:pPr algn="r" fontAlgn="ctr"/>
                      <a:r>
                        <a:rPr lang="en-US" sz="1400" dirty="0">
                          <a:effectLst/>
                        </a:rPr>
                        <a:t>55160</a:t>
                      </a:r>
                    </a:p>
                  </a:txBody>
                  <a:tcPr marL="38744" marR="38744" marT="35727" marB="35727" anchor="ctr"/>
                </a:tc>
                <a:tc>
                  <a:txBody>
                    <a:bodyPr/>
                    <a:lstStyle/>
                    <a:p>
                      <a:pPr algn="r" fontAlgn="ctr"/>
                      <a:r>
                        <a:rPr lang="en-US" sz="1400" dirty="0">
                          <a:effectLst/>
                        </a:rPr>
                        <a:t>15130</a:t>
                      </a:r>
                    </a:p>
                  </a:txBody>
                  <a:tcPr marL="38744" marR="38744" marT="35727" marB="35727" anchor="ctr"/>
                </a:tc>
                <a:tc>
                  <a:txBody>
                    <a:bodyPr/>
                    <a:lstStyle/>
                    <a:p>
                      <a:pPr algn="r" fontAlgn="ctr"/>
                      <a:r>
                        <a:rPr lang="en-US" sz="1400" dirty="0">
                          <a:effectLst/>
                        </a:rPr>
                        <a:t>15510</a:t>
                      </a:r>
                    </a:p>
                  </a:txBody>
                  <a:tcPr marL="38744" marR="38744" marT="35727" marB="35727" anchor="ctr"/>
                </a:tc>
                <a:tc>
                  <a:txBody>
                    <a:bodyPr/>
                    <a:lstStyle/>
                    <a:p>
                      <a:pPr algn="r" fontAlgn="ctr"/>
                      <a:r>
                        <a:rPr lang="en-US" sz="1400" dirty="0">
                          <a:effectLst/>
                        </a:rPr>
                        <a:t>6830</a:t>
                      </a:r>
                    </a:p>
                  </a:txBody>
                  <a:tcPr marL="38744" marR="38744" marT="35727" marB="35727" anchor="ctr"/>
                </a:tc>
                <a:tc>
                  <a:txBody>
                    <a:bodyPr/>
                    <a:lstStyle/>
                    <a:p>
                      <a:pPr algn="r" fontAlgn="ctr"/>
                      <a:r>
                        <a:rPr lang="en-US" sz="1400" dirty="0">
                          <a:effectLst/>
                        </a:rPr>
                        <a:t>4200</a:t>
                      </a:r>
                    </a:p>
                  </a:txBody>
                  <a:tcPr marL="38744" marR="38744" marT="35727" marB="35727" anchor="ctr"/>
                </a:tc>
                <a:tc>
                  <a:txBody>
                    <a:bodyPr/>
                    <a:lstStyle/>
                    <a:p>
                      <a:pPr algn="r" fontAlgn="ctr"/>
                      <a:r>
                        <a:rPr lang="en-US" sz="1400" dirty="0">
                          <a:effectLst/>
                        </a:rPr>
                        <a:t>2530</a:t>
                      </a:r>
                    </a:p>
                  </a:txBody>
                  <a:tcPr marL="38744" marR="38744" marT="35727" marB="35727" anchor="ctr"/>
                </a:tc>
                <a:tc>
                  <a:txBody>
                    <a:bodyPr/>
                    <a:lstStyle/>
                    <a:p>
                      <a:pPr algn="r" fontAlgn="ctr"/>
                      <a:r>
                        <a:rPr lang="en-US" sz="1400" dirty="0">
                          <a:effectLst/>
                        </a:rPr>
                        <a:t>7010</a:t>
                      </a:r>
                    </a:p>
                  </a:txBody>
                  <a:tcPr marL="38744" marR="38744" marT="35727" marB="35727" anchor="ctr"/>
                </a:tc>
                <a:tc>
                  <a:txBody>
                    <a:bodyPr/>
                    <a:lstStyle/>
                    <a:p>
                      <a:pPr algn="r" fontAlgn="ctr"/>
                      <a:r>
                        <a:rPr lang="en-US" sz="1400" dirty="0">
                          <a:effectLst/>
                        </a:rPr>
                        <a:t>2520</a:t>
                      </a:r>
                    </a:p>
                  </a:txBody>
                  <a:tcPr marL="38744" marR="38744" marT="35727" marB="35727" anchor="ctr"/>
                </a:tc>
                <a:extLst>
                  <a:ext uri="{0D108BD9-81ED-4DB2-BD59-A6C34878D82A}">
                    <a16:rowId xmlns:a16="http://schemas.microsoft.com/office/drawing/2014/main" val="1595108090"/>
                  </a:ext>
                </a:extLst>
              </a:tr>
              <a:tr h="326351">
                <a:tc>
                  <a:txBody>
                    <a:bodyPr/>
                    <a:lstStyle/>
                    <a:p>
                      <a:pPr algn="r" fontAlgn="ctr"/>
                      <a:r>
                        <a:rPr lang="en-US" sz="1400" dirty="0">
                          <a:effectLst/>
                        </a:rPr>
                        <a:t>7</a:t>
                      </a:r>
                    </a:p>
                  </a:txBody>
                  <a:tcPr marL="38744" marR="38744" marT="35727" marB="35727" anchor="ctr"/>
                </a:tc>
                <a:tc>
                  <a:txBody>
                    <a:bodyPr/>
                    <a:lstStyle/>
                    <a:p>
                      <a:pPr algn="r" fontAlgn="ctr"/>
                      <a:r>
                        <a:rPr lang="en-US" sz="1400" dirty="0">
                          <a:effectLst/>
                        </a:rPr>
                        <a:t>1990</a:t>
                      </a:r>
                    </a:p>
                  </a:txBody>
                  <a:tcPr marL="38744" marR="38744" marT="35727" marB="35727" anchor="ctr"/>
                </a:tc>
                <a:tc>
                  <a:txBody>
                    <a:bodyPr/>
                    <a:lstStyle/>
                    <a:p>
                      <a:pPr algn="r" fontAlgn="ctr"/>
                      <a:r>
                        <a:rPr lang="en-US" sz="1400" dirty="0">
                          <a:effectLst/>
                        </a:rPr>
                        <a:t>72730</a:t>
                      </a:r>
                    </a:p>
                  </a:txBody>
                  <a:tcPr marL="38744" marR="38744" marT="35727" marB="35727" anchor="ctr"/>
                </a:tc>
                <a:tc>
                  <a:txBody>
                    <a:bodyPr/>
                    <a:lstStyle/>
                    <a:p>
                      <a:pPr algn="r" fontAlgn="ctr"/>
                      <a:r>
                        <a:rPr lang="en-US" sz="1400" dirty="0">
                          <a:effectLst/>
                        </a:rPr>
                        <a:t>13100</a:t>
                      </a:r>
                    </a:p>
                  </a:txBody>
                  <a:tcPr marL="38744" marR="38744" marT="35727" marB="35727" anchor="ctr"/>
                </a:tc>
                <a:tc>
                  <a:txBody>
                    <a:bodyPr/>
                    <a:lstStyle/>
                    <a:p>
                      <a:pPr algn="r" fontAlgn="ctr"/>
                      <a:r>
                        <a:rPr lang="en-US" sz="1400" dirty="0">
                          <a:effectLst/>
                        </a:rPr>
                        <a:t>16550</a:t>
                      </a:r>
                    </a:p>
                  </a:txBody>
                  <a:tcPr marL="38744" marR="38744" marT="35727" marB="35727" anchor="ctr"/>
                </a:tc>
                <a:tc>
                  <a:txBody>
                    <a:bodyPr/>
                    <a:lstStyle/>
                    <a:p>
                      <a:pPr algn="r" fontAlgn="ctr"/>
                      <a:r>
                        <a:rPr lang="en-US" sz="1400" dirty="0">
                          <a:effectLst/>
                        </a:rPr>
                        <a:t>17130</a:t>
                      </a:r>
                    </a:p>
                  </a:txBody>
                  <a:tcPr marL="38744" marR="38744" marT="35727" marB="35727" anchor="ctr"/>
                </a:tc>
                <a:tc>
                  <a:txBody>
                    <a:bodyPr/>
                    <a:lstStyle/>
                    <a:p>
                      <a:pPr algn="r" fontAlgn="ctr"/>
                      <a:r>
                        <a:rPr lang="en-US" sz="1400" dirty="0">
                          <a:effectLst/>
                        </a:rPr>
                        <a:t>5790</a:t>
                      </a:r>
                    </a:p>
                  </a:txBody>
                  <a:tcPr marL="38744" marR="38744" marT="35727" marB="35727" anchor="ctr"/>
                </a:tc>
                <a:tc>
                  <a:txBody>
                    <a:bodyPr/>
                    <a:lstStyle/>
                    <a:p>
                      <a:pPr algn="r" fontAlgn="ctr"/>
                      <a:r>
                        <a:rPr lang="en-US" sz="1400" dirty="0">
                          <a:effectLst/>
                        </a:rPr>
                        <a:t>5810</a:t>
                      </a:r>
                    </a:p>
                  </a:txBody>
                  <a:tcPr marL="38744" marR="38744" marT="35727" marB="35727" anchor="ctr"/>
                </a:tc>
                <a:tc>
                  <a:txBody>
                    <a:bodyPr/>
                    <a:lstStyle/>
                    <a:p>
                      <a:pPr algn="r" fontAlgn="ctr"/>
                      <a:r>
                        <a:rPr lang="en-US" sz="1400" dirty="0">
                          <a:effectLst/>
                        </a:rPr>
                        <a:t>12210</a:t>
                      </a:r>
                    </a:p>
                  </a:txBody>
                  <a:tcPr marL="38744" marR="38744" marT="35727" marB="35727" anchor="ctr"/>
                </a:tc>
                <a:tc>
                  <a:txBody>
                    <a:bodyPr/>
                    <a:lstStyle/>
                    <a:p>
                      <a:pPr algn="r" fontAlgn="ctr"/>
                      <a:r>
                        <a:rPr lang="en-US" sz="1400" dirty="0">
                          <a:effectLst/>
                        </a:rPr>
                        <a:t>3190</a:t>
                      </a:r>
                    </a:p>
                  </a:txBody>
                  <a:tcPr marL="38744" marR="38744" marT="35727" marB="35727" anchor="ctr"/>
                </a:tc>
                <a:extLst>
                  <a:ext uri="{0D108BD9-81ED-4DB2-BD59-A6C34878D82A}">
                    <a16:rowId xmlns:a16="http://schemas.microsoft.com/office/drawing/2014/main" val="909491505"/>
                  </a:ext>
                </a:extLst>
              </a:tr>
              <a:tr h="326351">
                <a:tc>
                  <a:txBody>
                    <a:bodyPr/>
                    <a:lstStyle/>
                    <a:p>
                      <a:pPr algn="r" fontAlgn="ctr"/>
                      <a:r>
                        <a:rPr lang="en-US" sz="1400" dirty="0">
                          <a:effectLst/>
                        </a:rPr>
                        <a:t>8</a:t>
                      </a:r>
                    </a:p>
                  </a:txBody>
                  <a:tcPr marL="38744" marR="38744" marT="35727" marB="35727" anchor="ctr"/>
                </a:tc>
                <a:tc>
                  <a:txBody>
                    <a:bodyPr/>
                    <a:lstStyle/>
                    <a:p>
                      <a:pPr algn="r" fontAlgn="ctr"/>
                      <a:r>
                        <a:rPr lang="en-US" sz="1400" dirty="0">
                          <a:effectLst/>
                        </a:rPr>
                        <a:t>2000</a:t>
                      </a:r>
                    </a:p>
                  </a:txBody>
                  <a:tcPr marL="38744" marR="38744" marT="35727" marB="35727" anchor="ctr"/>
                </a:tc>
                <a:tc>
                  <a:txBody>
                    <a:bodyPr/>
                    <a:lstStyle/>
                    <a:p>
                      <a:pPr algn="r" fontAlgn="ctr"/>
                      <a:r>
                        <a:rPr lang="en-US" sz="1400" dirty="0">
                          <a:effectLst/>
                        </a:rPr>
                        <a:t>87740</a:t>
                      </a:r>
                    </a:p>
                  </a:txBody>
                  <a:tcPr marL="38744" marR="38744" marT="35727" marB="35727" anchor="ctr"/>
                </a:tc>
                <a:tc>
                  <a:txBody>
                    <a:bodyPr/>
                    <a:lstStyle/>
                    <a:p>
                      <a:pPr algn="r" fontAlgn="ctr"/>
                      <a:r>
                        <a:rPr lang="en-US" sz="1400" dirty="0">
                          <a:effectLst/>
                        </a:rPr>
                        <a:t>12770</a:t>
                      </a:r>
                    </a:p>
                  </a:txBody>
                  <a:tcPr marL="38744" marR="38744" marT="35727" marB="35727" anchor="ctr"/>
                </a:tc>
                <a:tc>
                  <a:txBody>
                    <a:bodyPr/>
                    <a:lstStyle/>
                    <a:p>
                      <a:pPr algn="r" fontAlgn="ctr"/>
                      <a:r>
                        <a:rPr lang="en-US" sz="1400" dirty="0">
                          <a:effectLst/>
                        </a:rPr>
                        <a:t>18940</a:t>
                      </a:r>
                    </a:p>
                  </a:txBody>
                  <a:tcPr marL="38744" marR="38744" marT="35727" marB="35727" anchor="ctr"/>
                </a:tc>
                <a:tc>
                  <a:txBody>
                    <a:bodyPr/>
                    <a:lstStyle/>
                    <a:p>
                      <a:pPr algn="r" fontAlgn="ctr"/>
                      <a:r>
                        <a:rPr lang="en-US" sz="1400" dirty="0">
                          <a:effectLst/>
                        </a:rPr>
                        <a:t>25530</a:t>
                      </a:r>
                    </a:p>
                  </a:txBody>
                  <a:tcPr marL="38744" marR="38744" marT="35727" marB="35727" anchor="ctr"/>
                </a:tc>
                <a:tc>
                  <a:txBody>
                    <a:bodyPr/>
                    <a:lstStyle/>
                    <a:p>
                      <a:pPr algn="r" fontAlgn="ctr"/>
                      <a:r>
                        <a:rPr lang="en-US" sz="1400" dirty="0">
                          <a:effectLst/>
                        </a:rPr>
                        <a:t>6670</a:t>
                      </a:r>
                    </a:p>
                  </a:txBody>
                  <a:tcPr marL="38744" marR="38744" marT="35727" marB="35727" anchor="ctr"/>
                </a:tc>
                <a:tc>
                  <a:txBody>
                    <a:bodyPr/>
                    <a:lstStyle/>
                    <a:p>
                      <a:pPr algn="r" fontAlgn="ctr"/>
                      <a:r>
                        <a:rPr lang="en-US" sz="1400" dirty="0">
                          <a:effectLst/>
                        </a:rPr>
                        <a:t>9480</a:t>
                      </a:r>
                    </a:p>
                  </a:txBody>
                  <a:tcPr marL="38744" marR="38744" marT="35727" marB="35727" anchor="ctr"/>
                </a:tc>
                <a:tc>
                  <a:txBody>
                    <a:bodyPr/>
                    <a:lstStyle/>
                    <a:p>
                      <a:pPr algn="r" fontAlgn="ctr"/>
                      <a:r>
                        <a:rPr lang="en-US" sz="1400" dirty="0">
                          <a:effectLst/>
                        </a:rPr>
                        <a:t>13570</a:t>
                      </a:r>
                    </a:p>
                  </a:txBody>
                  <a:tcPr marL="38744" marR="38744" marT="35727" marB="35727" anchor="ctr"/>
                </a:tc>
                <a:tc>
                  <a:txBody>
                    <a:bodyPr/>
                    <a:lstStyle/>
                    <a:p>
                      <a:pPr algn="r" fontAlgn="ctr"/>
                      <a:r>
                        <a:rPr lang="en-US" sz="1400" dirty="0">
                          <a:effectLst/>
                        </a:rPr>
                        <a:t>4000</a:t>
                      </a:r>
                    </a:p>
                  </a:txBody>
                  <a:tcPr marL="38744" marR="38744" marT="35727" marB="35727" anchor="ctr"/>
                </a:tc>
                <a:extLst>
                  <a:ext uri="{0D108BD9-81ED-4DB2-BD59-A6C34878D82A}">
                    <a16:rowId xmlns:a16="http://schemas.microsoft.com/office/drawing/2014/main" val="4258617622"/>
                  </a:ext>
                </a:extLst>
              </a:tr>
            </a:tbl>
          </a:graphicData>
        </a:graphic>
      </p:graphicFrame>
      <p:pic>
        <p:nvPicPr>
          <p:cNvPr id="14" name="Recorded Sound">
            <a:hlinkClick r:id="" action="ppaction://media"/>
            <a:extLst>
              <a:ext uri="{FF2B5EF4-FFF2-40B4-BE49-F238E27FC236}">
                <a16:creationId xmlns:a16="http://schemas.microsoft.com/office/drawing/2014/main" id="{722F4FA5-622D-49CA-9B89-A2645A32B6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1785" y="6251145"/>
            <a:ext cx="487363" cy="487363"/>
          </a:xfrm>
          <a:prstGeom prst="rect">
            <a:avLst/>
          </a:prstGeom>
        </p:spPr>
      </p:pic>
    </p:spTree>
    <p:extLst>
      <p:ext uri="{BB962C8B-B14F-4D97-AF65-F5344CB8AC3E}">
        <p14:creationId xmlns:p14="http://schemas.microsoft.com/office/powerpoint/2010/main" val="42886942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9AE38DD-5068-4191-A266-4D32162A10C0}"/>
              </a:ext>
            </a:extLst>
          </p:cNvPr>
          <p:cNvSpPr>
            <a:spLocks noGrp="1"/>
          </p:cNvSpPr>
          <p:nvPr>
            <p:ph type="title"/>
          </p:nvPr>
        </p:nvSpPr>
        <p:spPr>
          <a:xfrm>
            <a:off x="764110" y="826346"/>
            <a:ext cx="3171905" cy="1013800"/>
          </a:xfrm>
        </p:spPr>
        <p:txBody>
          <a:bodyPr vert="horz" lIns="91440" tIns="45720" rIns="91440" bIns="45720" rtlCol="0" anchor="b">
            <a:normAutofit/>
          </a:bodyPr>
          <a:lstStyle/>
          <a:p>
            <a:pPr>
              <a:lnSpc>
                <a:spcPct val="90000"/>
              </a:lnSpc>
            </a:pPr>
            <a:r>
              <a:rPr lang="en-US" sz="2200" dirty="0">
                <a:solidFill>
                  <a:srgbClr val="FFFFFF"/>
                </a:solidFill>
              </a:rPr>
              <a:t>Secondary dataset / generated waste totals</a:t>
            </a:r>
          </a:p>
        </p:txBody>
      </p:sp>
      <p:grpSp>
        <p:nvGrpSpPr>
          <p:cNvPr id="47" name="Group 46">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48" name="Rectangle 47">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Content Placeholder 2">
            <a:extLst>
              <a:ext uri="{FF2B5EF4-FFF2-40B4-BE49-F238E27FC236}">
                <a16:creationId xmlns:a16="http://schemas.microsoft.com/office/drawing/2014/main" id="{34BED81C-1345-4DB6-9ABB-DE392A0F61C7}"/>
              </a:ext>
            </a:extLst>
          </p:cNvPr>
          <p:cNvSpPr>
            <a:spLocks noGrp="1"/>
          </p:cNvSpPr>
          <p:nvPr>
            <p:ph sz="half" idx="1"/>
          </p:nvPr>
        </p:nvSpPr>
        <p:spPr>
          <a:xfrm>
            <a:off x="764110" y="2052084"/>
            <a:ext cx="3033249" cy="3856229"/>
          </a:xfrm>
        </p:spPr>
        <p:txBody>
          <a:bodyPr vert="horz" lIns="91440" tIns="45720" rIns="91440" bIns="45720" rtlCol="0" anchor="t">
            <a:normAutofit/>
          </a:bodyPr>
          <a:lstStyle/>
          <a:p>
            <a:r>
              <a:rPr lang="en-US" sz="1600" dirty="0">
                <a:solidFill>
                  <a:srgbClr val="FFFFFF"/>
                </a:solidFill>
              </a:rPr>
              <a:t>This dataset was used to show the amount of waste generated over the years, in millions.</a:t>
            </a:r>
          </a:p>
          <a:p>
            <a:r>
              <a:rPr lang="en-US" sz="1600" dirty="0">
                <a:solidFill>
                  <a:srgbClr val="FFFFFF"/>
                </a:solidFill>
                <a:hlinkClick r:id="rId4"/>
              </a:rPr>
              <a:t>https://www.statista.com/statistics/186256/us-municipal-solid-waste-generation-since-1960/</a:t>
            </a:r>
            <a:r>
              <a:rPr lang="en-US" sz="1600" dirty="0">
                <a:solidFill>
                  <a:srgbClr val="FFFFFF"/>
                </a:solidFill>
              </a:rPr>
              <a:t> </a:t>
            </a:r>
          </a:p>
        </p:txBody>
      </p:sp>
      <p:graphicFrame>
        <p:nvGraphicFramePr>
          <p:cNvPr id="11" name="Table 5">
            <a:extLst>
              <a:ext uri="{FF2B5EF4-FFF2-40B4-BE49-F238E27FC236}">
                <a16:creationId xmlns:a16="http://schemas.microsoft.com/office/drawing/2014/main" id="{5DE7866B-655E-400C-B8EF-7516F0F06224}"/>
              </a:ext>
            </a:extLst>
          </p:cNvPr>
          <p:cNvGraphicFramePr>
            <a:graphicFrameLocks/>
          </p:cNvGraphicFramePr>
          <p:nvPr>
            <p:extLst>
              <p:ext uri="{D42A27DB-BD31-4B8C-83A1-F6EECF244321}">
                <p14:modId xmlns:p14="http://schemas.microsoft.com/office/powerpoint/2010/main" val="798472254"/>
              </p:ext>
            </p:extLst>
          </p:nvPr>
        </p:nvGraphicFramePr>
        <p:xfrm>
          <a:off x="4568800" y="1031388"/>
          <a:ext cx="6866508" cy="4793951"/>
        </p:xfrm>
        <a:graphic>
          <a:graphicData uri="http://schemas.openxmlformats.org/drawingml/2006/table">
            <a:tbl>
              <a:tblPr firstRow="1" bandRow="1">
                <a:tableStyleId>{8EC20E35-A176-4012-BC5E-935CFFF8708E}</a:tableStyleId>
              </a:tblPr>
              <a:tblGrid>
                <a:gridCol w="1280595">
                  <a:extLst>
                    <a:ext uri="{9D8B030D-6E8A-4147-A177-3AD203B41FA5}">
                      <a16:colId xmlns:a16="http://schemas.microsoft.com/office/drawing/2014/main" val="2982473989"/>
                    </a:ext>
                  </a:extLst>
                </a:gridCol>
                <a:gridCol w="2121319">
                  <a:extLst>
                    <a:ext uri="{9D8B030D-6E8A-4147-A177-3AD203B41FA5}">
                      <a16:colId xmlns:a16="http://schemas.microsoft.com/office/drawing/2014/main" val="1959063962"/>
                    </a:ext>
                  </a:extLst>
                </a:gridCol>
                <a:gridCol w="3464594">
                  <a:extLst>
                    <a:ext uri="{9D8B030D-6E8A-4147-A177-3AD203B41FA5}">
                      <a16:colId xmlns:a16="http://schemas.microsoft.com/office/drawing/2014/main" val="3789572210"/>
                    </a:ext>
                  </a:extLst>
                </a:gridCol>
              </a:tblGrid>
              <a:tr h="1561156">
                <a:tc>
                  <a:txBody>
                    <a:bodyPr/>
                    <a:lstStyle/>
                    <a:p>
                      <a:pPr algn="r" fontAlgn="ctr"/>
                      <a:br>
                        <a:rPr lang="en-US" sz="3000" dirty="0">
                          <a:effectLst/>
                        </a:rPr>
                      </a:br>
                      <a:endParaRPr lang="en-US" sz="3000" b="1" dirty="0">
                        <a:effectLst/>
                      </a:endParaRPr>
                    </a:p>
                  </a:txBody>
                  <a:tcPr marL="152677" marR="152677" marT="76338" marB="76338" anchor="ctr"/>
                </a:tc>
                <a:tc>
                  <a:txBody>
                    <a:bodyPr/>
                    <a:lstStyle/>
                    <a:p>
                      <a:pPr algn="r" fontAlgn="ctr"/>
                      <a:r>
                        <a:rPr lang="en-US" sz="3000" dirty="0">
                          <a:effectLst/>
                        </a:rPr>
                        <a:t>Year</a:t>
                      </a:r>
                      <a:endParaRPr lang="en-US" sz="3000" b="1" dirty="0">
                        <a:effectLst/>
                      </a:endParaRPr>
                    </a:p>
                  </a:txBody>
                  <a:tcPr marL="152677" marR="152677" marT="76338" marB="76338" anchor="ct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lang="en-US" sz="3000" dirty="0">
                        <a:effectLst/>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US" sz="3000" dirty="0">
                          <a:effectLst/>
                        </a:rPr>
                        <a:t>Generated</a:t>
                      </a:r>
                    </a:p>
                    <a:p>
                      <a:pPr marL="0" marR="0" lvl="0" indent="0" algn="r" defTabSz="457200" rtl="0" eaLnBrk="1" fontAlgn="auto" latinLnBrk="0" hangingPunct="1">
                        <a:lnSpc>
                          <a:spcPct val="100000"/>
                        </a:lnSpc>
                        <a:spcBef>
                          <a:spcPts val="0"/>
                        </a:spcBef>
                        <a:spcAft>
                          <a:spcPts val="0"/>
                        </a:spcAft>
                        <a:buClrTx/>
                        <a:buSzTx/>
                        <a:buFontTx/>
                        <a:buNone/>
                        <a:tabLst/>
                        <a:defRPr/>
                      </a:pPr>
                      <a:r>
                        <a:rPr lang="en-US" sz="3000" dirty="0">
                          <a:effectLst/>
                        </a:rPr>
                        <a:t>Waste</a:t>
                      </a:r>
                    </a:p>
                  </a:txBody>
                  <a:tcPr marL="152677" marR="152677" marT="76338" marB="76338"/>
                </a:tc>
                <a:extLst>
                  <a:ext uri="{0D108BD9-81ED-4DB2-BD59-A6C34878D82A}">
                    <a16:rowId xmlns:a16="http://schemas.microsoft.com/office/drawing/2014/main" val="2794975292"/>
                  </a:ext>
                </a:extLst>
              </a:tr>
              <a:tr h="646559">
                <a:tc>
                  <a:txBody>
                    <a:bodyPr/>
                    <a:lstStyle/>
                    <a:p>
                      <a:pPr algn="r" fontAlgn="ctr"/>
                      <a:r>
                        <a:rPr lang="en-US" sz="3000" dirty="0">
                          <a:effectLst/>
                        </a:rPr>
                        <a:t>4</a:t>
                      </a:r>
                    </a:p>
                  </a:txBody>
                  <a:tcPr marL="152677" marR="152677" marT="76338" marB="76338" anchor="ctr"/>
                </a:tc>
                <a:tc>
                  <a:txBody>
                    <a:bodyPr/>
                    <a:lstStyle/>
                    <a:p>
                      <a:pPr algn="r" fontAlgn="ctr"/>
                      <a:r>
                        <a:rPr lang="en-US" sz="3000" dirty="0">
                          <a:effectLst/>
                        </a:rPr>
                        <a:t>1960</a:t>
                      </a:r>
                    </a:p>
                  </a:txBody>
                  <a:tcPr marL="152677" marR="152677" marT="76338" marB="76338" anchor="ctr"/>
                </a:tc>
                <a:tc>
                  <a:txBody>
                    <a:bodyPr/>
                    <a:lstStyle/>
                    <a:p>
                      <a:pPr algn="r" fontAlgn="ctr"/>
                      <a:r>
                        <a:rPr lang="en-US" sz="3000" dirty="0">
                          <a:effectLst/>
                        </a:rPr>
                        <a:t>88.1</a:t>
                      </a:r>
                    </a:p>
                  </a:txBody>
                  <a:tcPr marL="152677" marR="152677" marT="76338" marB="76338" anchor="ctr"/>
                </a:tc>
                <a:extLst>
                  <a:ext uri="{0D108BD9-81ED-4DB2-BD59-A6C34878D82A}">
                    <a16:rowId xmlns:a16="http://schemas.microsoft.com/office/drawing/2014/main" val="2347922861"/>
                  </a:ext>
                </a:extLst>
              </a:tr>
              <a:tr h="646559">
                <a:tc>
                  <a:txBody>
                    <a:bodyPr/>
                    <a:lstStyle/>
                    <a:p>
                      <a:pPr algn="r" fontAlgn="ctr"/>
                      <a:r>
                        <a:rPr lang="en-US" sz="3000" dirty="0">
                          <a:effectLst/>
                        </a:rPr>
                        <a:t>5</a:t>
                      </a:r>
                    </a:p>
                  </a:txBody>
                  <a:tcPr marL="152677" marR="152677" marT="76338" marB="76338" anchor="ctr"/>
                </a:tc>
                <a:tc>
                  <a:txBody>
                    <a:bodyPr/>
                    <a:lstStyle/>
                    <a:p>
                      <a:pPr algn="r" fontAlgn="ctr"/>
                      <a:r>
                        <a:rPr lang="en-US" sz="3000" dirty="0">
                          <a:effectLst/>
                        </a:rPr>
                        <a:t>1970</a:t>
                      </a:r>
                    </a:p>
                  </a:txBody>
                  <a:tcPr marL="152677" marR="152677" marT="76338" marB="76338" anchor="ctr"/>
                </a:tc>
                <a:tc>
                  <a:txBody>
                    <a:bodyPr/>
                    <a:lstStyle/>
                    <a:p>
                      <a:pPr algn="r" fontAlgn="ctr"/>
                      <a:r>
                        <a:rPr lang="en-US" sz="3000" dirty="0">
                          <a:effectLst/>
                        </a:rPr>
                        <a:t>121.1</a:t>
                      </a:r>
                    </a:p>
                  </a:txBody>
                  <a:tcPr marL="152677" marR="152677" marT="76338" marB="76338" anchor="ctr"/>
                </a:tc>
                <a:extLst>
                  <a:ext uri="{0D108BD9-81ED-4DB2-BD59-A6C34878D82A}">
                    <a16:rowId xmlns:a16="http://schemas.microsoft.com/office/drawing/2014/main" val="2455215961"/>
                  </a:ext>
                </a:extLst>
              </a:tr>
              <a:tr h="646559">
                <a:tc>
                  <a:txBody>
                    <a:bodyPr/>
                    <a:lstStyle/>
                    <a:p>
                      <a:pPr algn="r" fontAlgn="ctr"/>
                      <a:r>
                        <a:rPr lang="en-US" sz="3000" dirty="0">
                          <a:effectLst/>
                        </a:rPr>
                        <a:t>6</a:t>
                      </a:r>
                    </a:p>
                  </a:txBody>
                  <a:tcPr marL="152677" marR="152677" marT="76338" marB="76338" anchor="ctr"/>
                </a:tc>
                <a:tc>
                  <a:txBody>
                    <a:bodyPr/>
                    <a:lstStyle/>
                    <a:p>
                      <a:pPr algn="r" fontAlgn="ctr"/>
                      <a:r>
                        <a:rPr lang="en-US" sz="3000" dirty="0">
                          <a:effectLst/>
                        </a:rPr>
                        <a:t>1980</a:t>
                      </a:r>
                    </a:p>
                  </a:txBody>
                  <a:tcPr marL="152677" marR="152677" marT="76338" marB="76338" anchor="ctr"/>
                </a:tc>
                <a:tc>
                  <a:txBody>
                    <a:bodyPr/>
                    <a:lstStyle/>
                    <a:p>
                      <a:pPr algn="r" fontAlgn="ctr"/>
                      <a:r>
                        <a:rPr lang="en-US" sz="3000" dirty="0">
                          <a:effectLst/>
                        </a:rPr>
                        <a:t>151.6</a:t>
                      </a:r>
                    </a:p>
                  </a:txBody>
                  <a:tcPr marL="152677" marR="152677" marT="76338" marB="76338" anchor="ctr"/>
                </a:tc>
                <a:extLst>
                  <a:ext uri="{0D108BD9-81ED-4DB2-BD59-A6C34878D82A}">
                    <a16:rowId xmlns:a16="http://schemas.microsoft.com/office/drawing/2014/main" val="2429921905"/>
                  </a:ext>
                </a:extLst>
              </a:tr>
              <a:tr h="646559">
                <a:tc>
                  <a:txBody>
                    <a:bodyPr/>
                    <a:lstStyle/>
                    <a:p>
                      <a:pPr algn="r" fontAlgn="ctr"/>
                      <a:r>
                        <a:rPr lang="en-US" sz="3000" dirty="0">
                          <a:effectLst/>
                        </a:rPr>
                        <a:t>7</a:t>
                      </a:r>
                    </a:p>
                  </a:txBody>
                  <a:tcPr marL="152677" marR="152677" marT="76338" marB="76338" anchor="ctr"/>
                </a:tc>
                <a:tc>
                  <a:txBody>
                    <a:bodyPr/>
                    <a:lstStyle/>
                    <a:p>
                      <a:pPr algn="r" fontAlgn="ctr"/>
                      <a:r>
                        <a:rPr lang="en-US" sz="3000" dirty="0">
                          <a:effectLst/>
                        </a:rPr>
                        <a:t>1990</a:t>
                      </a:r>
                    </a:p>
                  </a:txBody>
                  <a:tcPr marL="152677" marR="152677" marT="76338" marB="76338" anchor="ctr"/>
                </a:tc>
                <a:tc>
                  <a:txBody>
                    <a:bodyPr/>
                    <a:lstStyle/>
                    <a:p>
                      <a:pPr algn="r" fontAlgn="ctr"/>
                      <a:r>
                        <a:rPr lang="en-US" sz="3000" dirty="0">
                          <a:effectLst/>
                        </a:rPr>
                        <a:t>208.3</a:t>
                      </a:r>
                    </a:p>
                  </a:txBody>
                  <a:tcPr marL="152677" marR="152677" marT="76338" marB="76338" anchor="ctr"/>
                </a:tc>
                <a:extLst>
                  <a:ext uri="{0D108BD9-81ED-4DB2-BD59-A6C34878D82A}">
                    <a16:rowId xmlns:a16="http://schemas.microsoft.com/office/drawing/2014/main" val="3520320185"/>
                  </a:ext>
                </a:extLst>
              </a:tr>
              <a:tr h="646559">
                <a:tc>
                  <a:txBody>
                    <a:bodyPr/>
                    <a:lstStyle/>
                    <a:p>
                      <a:pPr algn="r" fontAlgn="ctr"/>
                      <a:r>
                        <a:rPr lang="en-US" sz="3000" dirty="0">
                          <a:effectLst/>
                        </a:rPr>
                        <a:t>8</a:t>
                      </a:r>
                    </a:p>
                  </a:txBody>
                  <a:tcPr marL="152677" marR="152677" marT="76338" marB="76338" anchor="ctr"/>
                </a:tc>
                <a:tc>
                  <a:txBody>
                    <a:bodyPr/>
                    <a:lstStyle/>
                    <a:p>
                      <a:pPr algn="r" fontAlgn="ctr"/>
                      <a:r>
                        <a:rPr lang="en-US" sz="3000" dirty="0">
                          <a:effectLst/>
                        </a:rPr>
                        <a:t>2000</a:t>
                      </a:r>
                    </a:p>
                  </a:txBody>
                  <a:tcPr marL="152677" marR="152677" marT="76338" marB="76338" anchor="ctr"/>
                </a:tc>
                <a:tc>
                  <a:txBody>
                    <a:bodyPr/>
                    <a:lstStyle/>
                    <a:p>
                      <a:pPr algn="r" fontAlgn="ctr"/>
                      <a:r>
                        <a:rPr lang="en-US" sz="3000" dirty="0">
                          <a:effectLst/>
                        </a:rPr>
                        <a:t>243.5</a:t>
                      </a:r>
                    </a:p>
                  </a:txBody>
                  <a:tcPr marL="152677" marR="152677" marT="76338" marB="76338" anchor="ctr"/>
                </a:tc>
                <a:extLst>
                  <a:ext uri="{0D108BD9-81ED-4DB2-BD59-A6C34878D82A}">
                    <a16:rowId xmlns:a16="http://schemas.microsoft.com/office/drawing/2014/main" val="2610205924"/>
                  </a:ext>
                </a:extLst>
              </a:tr>
            </a:tbl>
          </a:graphicData>
        </a:graphic>
      </p:graphicFrame>
      <p:pic>
        <p:nvPicPr>
          <p:cNvPr id="13" name="Recorded Sound">
            <a:hlinkClick r:id="" action="ppaction://media"/>
            <a:extLst>
              <a:ext uri="{FF2B5EF4-FFF2-40B4-BE49-F238E27FC236}">
                <a16:creationId xmlns:a16="http://schemas.microsoft.com/office/drawing/2014/main" id="{D4938861-0D6A-42E1-9EC5-899D0B7A00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1785" y="6302379"/>
            <a:ext cx="487363" cy="487363"/>
          </a:xfrm>
          <a:prstGeom prst="rect">
            <a:avLst/>
          </a:prstGeom>
        </p:spPr>
      </p:pic>
    </p:spTree>
    <p:extLst>
      <p:ext uri="{BB962C8B-B14F-4D97-AF65-F5344CB8AC3E}">
        <p14:creationId xmlns:p14="http://schemas.microsoft.com/office/powerpoint/2010/main" val="39831716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8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0FEEFE5-23BA-4BCA-856A-283E0370DD51}"/>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300" dirty="0">
                <a:solidFill>
                  <a:srgbClr val="FFFFFF"/>
                </a:solidFill>
              </a:rPr>
              <a:t>Dataset descriptions</a:t>
            </a:r>
          </a:p>
        </p:txBody>
      </p:sp>
      <p:graphicFrame>
        <p:nvGraphicFramePr>
          <p:cNvPr id="4" name="Content Placeholder 3">
            <a:extLst>
              <a:ext uri="{FF2B5EF4-FFF2-40B4-BE49-F238E27FC236}">
                <a16:creationId xmlns:a16="http://schemas.microsoft.com/office/drawing/2014/main" id="{E34CE44A-90C5-4698-A0CF-E08BADDDD323}"/>
              </a:ext>
            </a:extLst>
          </p:cNvPr>
          <p:cNvGraphicFramePr>
            <a:graphicFrameLocks noGrp="1"/>
          </p:cNvGraphicFramePr>
          <p:nvPr>
            <p:ph idx="1"/>
            <p:extLst>
              <p:ext uri="{D42A27DB-BD31-4B8C-83A1-F6EECF244321}">
                <p14:modId xmlns:p14="http://schemas.microsoft.com/office/powerpoint/2010/main" val="3278928292"/>
              </p:ext>
            </p:extLst>
          </p:nvPr>
        </p:nvGraphicFramePr>
        <p:xfrm>
          <a:off x="993718" y="1047665"/>
          <a:ext cx="6389956" cy="5030391"/>
        </p:xfrm>
        <a:graphic>
          <a:graphicData uri="http://schemas.openxmlformats.org/drawingml/2006/table">
            <a:tbl>
              <a:tblPr firstRow="1" firstCol="1" bandRow="1">
                <a:tableStyleId>{8799B23B-EC83-4686-B30A-512413B5E67A}</a:tableStyleId>
              </a:tblPr>
              <a:tblGrid>
                <a:gridCol w="1671721">
                  <a:extLst>
                    <a:ext uri="{9D8B030D-6E8A-4147-A177-3AD203B41FA5}">
                      <a16:colId xmlns:a16="http://schemas.microsoft.com/office/drawing/2014/main" val="811024861"/>
                    </a:ext>
                  </a:extLst>
                </a:gridCol>
                <a:gridCol w="1093940">
                  <a:extLst>
                    <a:ext uri="{9D8B030D-6E8A-4147-A177-3AD203B41FA5}">
                      <a16:colId xmlns:a16="http://schemas.microsoft.com/office/drawing/2014/main" val="425153737"/>
                    </a:ext>
                  </a:extLst>
                </a:gridCol>
                <a:gridCol w="3624295">
                  <a:extLst>
                    <a:ext uri="{9D8B030D-6E8A-4147-A177-3AD203B41FA5}">
                      <a16:colId xmlns:a16="http://schemas.microsoft.com/office/drawing/2014/main" val="17359289"/>
                    </a:ext>
                  </a:extLst>
                </a:gridCol>
              </a:tblGrid>
              <a:tr h="417970">
                <a:tc>
                  <a:txBody>
                    <a:bodyPr/>
                    <a:lstStyle/>
                    <a:p>
                      <a:pPr marL="0" marR="0">
                        <a:lnSpc>
                          <a:spcPct val="200000"/>
                        </a:lnSpc>
                        <a:spcBef>
                          <a:spcPts val="0"/>
                        </a:spcBef>
                        <a:spcAft>
                          <a:spcPts val="700"/>
                        </a:spcAft>
                      </a:pPr>
                      <a:r>
                        <a:rPr lang="en-US" sz="1400" dirty="0">
                          <a:effectLst/>
                        </a:rPr>
                        <a:t>Column Name</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tc>
                  <a:txBody>
                    <a:bodyPr/>
                    <a:lstStyle/>
                    <a:p>
                      <a:pPr marL="0" marR="0">
                        <a:lnSpc>
                          <a:spcPct val="200000"/>
                        </a:lnSpc>
                        <a:spcBef>
                          <a:spcPts val="0"/>
                        </a:spcBef>
                        <a:spcAft>
                          <a:spcPts val="700"/>
                        </a:spcAft>
                      </a:pPr>
                      <a:r>
                        <a:rPr lang="en-US" sz="1400" dirty="0">
                          <a:effectLst/>
                        </a:rPr>
                        <a:t>Data Type</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tc>
                  <a:txBody>
                    <a:bodyPr/>
                    <a:lstStyle/>
                    <a:p>
                      <a:pPr marL="0" marR="0">
                        <a:lnSpc>
                          <a:spcPct val="200000"/>
                        </a:lnSpc>
                        <a:spcBef>
                          <a:spcPts val="0"/>
                        </a:spcBef>
                        <a:spcAft>
                          <a:spcPts val="700"/>
                        </a:spcAft>
                      </a:pPr>
                      <a:r>
                        <a:rPr lang="en-US" sz="1400" dirty="0">
                          <a:effectLst/>
                        </a:rPr>
                        <a:t>Description</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extLst>
                  <a:ext uri="{0D108BD9-81ED-4DB2-BD59-A6C34878D82A}">
                    <a16:rowId xmlns:a16="http://schemas.microsoft.com/office/drawing/2014/main" val="4134757566"/>
                  </a:ext>
                </a:extLst>
              </a:tr>
              <a:tr h="417970">
                <a:tc>
                  <a:txBody>
                    <a:bodyPr/>
                    <a:lstStyle/>
                    <a:p>
                      <a:pPr marL="0" marR="0">
                        <a:lnSpc>
                          <a:spcPct val="200000"/>
                        </a:lnSpc>
                        <a:spcBef>
                          <a:spcPts val="0"/>
                        </a:spcBef>
                        <a:spcAft>
                          <a:spcPts val="700"/>
                        </a:spcAft>
                      </a:pPr>
                      <a:r>
                        <a:rPr lang="en-US" sz="1400" dirty="0">
                          <a:effectLst/>
                        </a:rPr>
                        <a:t>Year</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tc>
                  <a:txBody>
                    <a:bodyPr/>
                    <a:lstStyle/>
                    <a:p>
                      <a:pPr marL="0" marR="0">
                        <a:lnSpc>
                          <a:spcPct val="200000"/>
                        </a:lnSpc>
                        <a:spcBef>
                          <a:spcPts val="0"/>
                        </a:spcBef>
                        <a:spcAft>
                          <a:spcPts val="700"/>
                        </a:spcAft>
                      </a:pPr>
                      <a:r>
                        <a:rPr lang="en-US" sz="1400" dirty="0">
                          <a:effectLst/>
                        </a:rPr>
                        <a:t>integer</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tc>
                  <a:txBody>
                    <a:bodyPr/>
                    <a:lstStyle/>
                    <a:p>
                      <a:pPr marL="0" marR="0">
                        <a:lnSpc>
                          <a:spcPct val="200000"/>
                        </a:lnSpc>
                        <a:spcBef>
                          <a:spcPts val="0"/>
                        </a:spcBef>
                        <a:spcAft>
                          <a:spcPts val="700"/>
                        </a:spcAft>
                      </a:pPr>
                      <a:r>
                        <a:rPr lang="en-US" sz="1400" dirty="0">
                          <a:effectLst/>
                        </a:rPr>
                        <a:t>Year of recorded data</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extLst>
                  <a:ext uri="{0D108BD9-81ED-4DB2-BD59-A6C34878D82A}">
                    <a16:rowId xmlns:a16="http://schemas.microsoft.com/office/drawing/2014/main" val="3465351390"/>
                  </a:ext>
                </a:extLst>
              </a:tr>
              <a:tr h="417970">
                <a:tc>
                  <a:txBody>
                    <a:bodyPr/>
                    <a:lstStyle/>
                    <a:p>
                      <a:pPr marL="0" marR="0">
                        <a:lnSpc>
                          <a:spcPct val="200000"/>
                        </a:lnSpc>
                        <a:spcBef>
                          <a:spcPts val="0"/>
                        </a:spcBef>
                        <a:spcAft>
                          <a:spcPts val="700"/>
                        </a:spcAft>
                      </a:pPr>
                      <a:r>
                        <a:rPr lang="en-US" sz="1400" dirty="0">
                          <a:effectLst/>
                        </a:rPr>
                        <a:t>Paper</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tc>
                  <a:txBody>
                    <a:bodyPr/>
                    <a:lstStyle/>
                    <a:p>
                      <a:pPr marL="0" marR="0">
                        <a:lnSpc>
                          <a:spcPct val="200000"/>
                        </a:lnSpc>
                        <a:spcBef>
                          <a:spcPts val="0"/>
                        </a:spcBef>
                        <a:spcAft>
                          <a:spcPts val="700"/>
                        </a:spcAft>
                      </a:pPr>
                      <a:r>
                        <a:rPr lang="en-US" sz="1400" dirty="0">
                          <a:effectLst/>
                        </a:rPr>
                        <a:t>integer</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tc>
                  <a:txBody>
                    <a:bodyPr/>
                    <a:lstStyle/>
                    <a:p>
                      <a:pPr marL="0" marR="0">
                        <a:lnSpc>
                          <a:spcPct val="200000"/>
                        </a:lnSpc>
                        <a:spcBef>
                          <a:spcPts val="0"/>
                        </a:spcBef>
                        <a:spcAft>
                          <a:spcPts val="700"/>
                        </a:spcAft>
                      </a:pPr>
                      <a:r>
                        <a:rPr lang="en-US" sz="1400" dirty="0">
                          <a:effectLst/>
                        </a:rPr>
                        <a:t>Paper and paperboard in 1,000 tons</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extLst>
                  <a:ext uri="{0D108BD9-81ED-4DB2-BD59-A6C34878D82A}">
                    <a16:rowId xmlns:a16="http://schemas.microsoft.com/office/drawing/2014/main" val="3921278124"/>
                  </a:ext>
                </a:extLst>
              </a:tr>
              <a:tr h="417970">
                <a:tc>
                  <a:txBody>
                    <a:bodyPr/>
                    <a:lstStyle/>
                    <a:p>
                      <a:pPr marL="0" marR="0">
                        <a:lnSpc>
                          <a:spcPct val="200000"/>
                        </a:lnSpc>
                        <a:spcBef>
                          <a:spcPts val="0"/>
                        </a:spcBef>
                        <a:spcAft>
                          <a:spcPts val="700"/>
                        </a:spcAft>
                      </a:pPr>
                      <a:r>
                        <a:rPr lang="en-US" sz="1400" dirty="0">
                          <a:effectLst/>
                        </a:rPr>
                        <a:t>Glass</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tc>
                  <a:txBody>
                    <a:bodyPr/>
                    <a:lstStyle/>
                    <a:p>
                      <a:pPr marL="0" marR="0">
                        <a:lnSpc>
                          <a:spcPct val="200000"/>
                        </a:lnSpc>
                        <a:spcBef>
                          <a:spcPts val="0"/>
                        </a:spcBef>
                        <a:spcAft>
                          <a:spcPts val="700"/>
                        </a:spcAft>
                      </a:pPr>
                      <a:r>
                        <a:rPr lang="en-US" sz="1400" dirty="0">
                          <a:effectLst/>
                        </a:rPr>
                        <a:t>integer</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tc>
                  <a:txBody>
                    <a:bodyPr/>
                    <a:lstStyle/>
                    <a:p>
                      <a:pPr marL="0" marR="0">
                        <a:lnSpc>
                          <a:spcPct val="200000"/>
                        </a:lnSpc>
                        <a:spcBef>
                          <a:spcPts val="0"/>
                        </a:spcBef>
                        <a:spcAft>
                          <a:spcPts val="700"/>
                        </a:spcAft>
                      </a:pPr>
                      <a:r>
                        <a:rPr lang="en-US" sz="1400" dirty="0">
                          <a:effectLst/>
                        </a:rPr>
                        <a:t>Glass in 1,000 tons</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extLst>
                  <a:ext uri="{0D108BD9-81ED-4DB2-BD59-A6C34878D82A}">
                    <a16:rowId xmlns:a16="http://schemas.microsoft.com/office/drawing/2014/main" val="4269937894"/>
                  </a:ext>
                </a:extLst>
              </a:tr>
              <a:tr h="417970">
                <a:tc>
                  <a:txBody>
                    <a:bodyPr/>
                    <a:lstStyle/>
                    <a:p>
                      <a:pPr marL="0" marR="0">
                        <a:lnSpc>
                          <a:spcPct val="200000"/>
                        </a:lnSpc>
                        <a:spcBef>
                          <a:spcPts val="0"/>
                        </a:spcBef>
                        <a:spcAft>
                          <a:spcPts val="700"/>
                        </a:spcAft>
                      </a:pPr>
                      <a:r>
                        <a:rPr lang="en-US" sz="1400" dirty="0">
                          <a:effectLst/>
                        </a:rPr>
                        <a:t>Metals</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tc>
                  <a:txBody>
                    <a:bodyPr/>
                    <a:lstStyle/>
                    <a:p>
                      <a:pPr marL="0" marR="0">
                        <a:lnSpc>
                          <a:spcPct val="200000"/>
                        </a:lnSpc>
                        <a:spcBef>
                          <a:spcPts val="0"/>
                        </a:spcBef>
                        <a:spcAft>
                          <a:spcPts val="700"/>
                        </a:spcAft>
                      </a:pPr>
                      <a:r>
                        <a:rPr lang="en-US" sz="1400" dirty="0">
                          <a:effectLst/>
                        </a:rPr>
                        <a:t>integer</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tc>
                  <a:txBody>
                    <a:bodyPr/>
                    <a:lstStyle/>
                    <a:p>
                      <a:pPr marL="0" marR="0">
                        <a:lnSpc>
                          <a:spcPct val="200000"/>
                        </a:lnSpc>
                        <a:spcBef>
                          <a:spcPts val="0"/>
                        </a:spcBef>
                        <a:spcAft>
                          <a:spcPts val="700"/>
                        </a:spcAft>
                      </a:pPr>
                      <a:r>
                        <a:rPr lang="en-US" sz="1400" dirty="0">
                          <a:effectLst/>
                        </a:rPr>
                        <a:t>Metals in 1,000 tons</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extLst>
                  <a:ext uri="{0D108BD9-81ED-4DB2-BD59-A6C34878D82A}">
                    <a16:rowId xmlns:a16="http://schemas.microsoft.com/office/drawing/2014/main" val="3898840483"/>
                  </a:ext>
                </a:extLst>
              </a:tr>
              <a:tr h="417970">
                <a:tc>
                  <a:txBody>
                    <a:bodyPr/>
                    <a:lstStyle/>
                    <a:p>
                      <a:pPr marL="0" marR="0">
                        <a:lnSpc>
                          <a:spcPct val="200000"/>
                        </a:lnSpc>
                        <a:spcBef>
                          <a:spcPts val="0"/>
                        </a:spcBef>
                        <a:spcAft>
                          <a:spcPts val="700"/>
                        </a:spcAft>
                      </a:pPr>
                      <a:r>
                        <a:rPr lang="en-US" sz="1400" dirty="0">
                          <a:effectLst/>
                        </a:rPr>
                        <a:t>Plastics</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tc>
                  <a:txBody>
                    <a:bodyPr/>
                    <a:lstStyle/>
                    <a:p>
                      <a:pPr marL="0" marR="0">
                        <a:lnSpc>
                          <a:spcPct val="200000"/>
                        </a:lnSpc>
                        <a:spcBef>
                          <a:spcPts val="0"/>
                        </a:spcBef>
                        <a:spcAft>
                          <a:spcPts val="700"/>
                        </a:spcAft>
                      </a:pPr>
                      <a:r>
                        <a:rPr lang="en-US" sz="1400" dirty="0">
                          <a:effectLst/>
                        </a:rPr>
                        <a:t>integer</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tc>
                  <a:txBody>
                    <a:bodyPr/>
                    <a:lstStyle/>
                    <a:p>
                      <a:pPr marL="0" marR="0">
                        <a:lnSpc>
                          <a:spcPct val="200000"/>
                        </a:lnSpc>
                        <a:spcBef>
                          <a:spcPts val="0"/>
                        </a:spcBef>
                        <a:spcAft>
                          <a:spcPts val="700"/>
                        </a:spcAft>
                      </a:pPr>
                      <a:r>
                        <a:rPr lang="en-US" sz="1400" dirty="0">
                          <a:effectLst/>
                        </a:rPr>
                        <a:t>Plastics in 1,000 tons</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extLst>
                  <a:ext uri="{0D108BD9-81ED-4DB2-BD59-A6C34878D82A}">
                    <a16:rowId xmlns:a16="http://schemas.microsoft.com/office/drawing/2014/main" val="4143100041"/>
                  </a:ext>
                </a:extLst>
              </a:tr>
              <a:tr h="417970">
                <a:tc>
                  <a:txBody>
                    <a:bodyPr/>
                    <a:lstStyle/>
                    <a:p>
                      <a:pPr marL="0" marR="0">
                        <a:lnSpc>
                          <a:spcPct val="200000"/>
                        </a:lnSpc>
                        <a:spcBef>
                          <a:spcPts val="0"/>
                        </a:spcBef>
                        <a:spcAft>
                          <a:spcPts val="700"/>
                        </a:spcAft>
                      </a:pPr>
                      <a:r>
                        <a:rPr lang="en-US" sz="1400" dirty="0">
                          <a:effectLst/>
                        </a:rPr>
                        <a:t>RubberLeather</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tc>
                  <a:txBody>
                    <a:bodyPr/>
                    <a:lstStyle/>
                    <a:p>
                      <a:pPr marL="0" marR="0">
                        <a:lnSpc>
                          <a:spcPct val="200000"/>
                        </a:lnSpc>
                        <a:spcBef>
                          <a:spcPts val="0"/>
                        </a:spcBef>
                        <a:spcAft>
                          <a:spcPts val="700"/>
                        </a:spcAft>
                      </a:pPr>
                      <a:r>
                        <a:rPr lang="en-US" sz="1400" dirty="0">
                          <a:effectLst/>
                        </a:rPr>
                        <a:t>integer</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tc>
                  <a:txBody>
                    <a:bodyPr/>
                    <a:lstStyle/>
                    <a:p>
                      <a:pPr marL="0" marR="0">
                        <a:lnSpc>
                          <a:spcPct val="200000"/>
                        </a:lnSpc>
                        <a:spcBef>
                          <a:spcPts val="0"/>
                        </a:spcBef>
                        <a:spcAft>
                          <a:spcPts val="700"/>
                        </a:spcAft>
                      </a:pPr>
                      <a:r>
                        <a:rPr lang="en-US" sz="1400" dirty="0">
                          <a:effectLst/>
                        </a:rPr>
                        <a:t>Rubber and Leather in 1,000 tons</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extLst>
                  <a:ext uri="{0D108BD9-81ED-4DB2-BD59-A6C34878D82A}">
                    <a16:rowId xmlns:a16="http://schemas.microsoft.com/office/drawing/2014/main" val="1178290907"/>
                  </a:ext>
                </a:extLst>
              </a:tr>
              <a:tr h="417970">
                <a:tc>
                  <a:txBody>
                    <a:bodyPr/>
                    <a:lstStyle/>
                    <a:p>
                      <a:pPr marL="0" marR="0">
                        <a:lnSpc>
                          <a:spcPct val="200000"/>
                        </a:lnSpc>
                        <a:spcBef>
                          <a:spcPts val="0"/>
                        </a:spcBef>
                        <a:spcAft>
                          <a:spcPts val="700"/>
                        </a:spcAft>
                      </a:pPr>
                      <a:r>
                        <a:rPr lang="en-US" sz="1400" dirty="0">
                          <a:effectLst/>
                        </a:rPr>
                        <a:t>Textiles</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tc>
                  <a:txBody>
                    <a:bodyPr/>
                    <a:lstStyle/>
                    <a:p>
                      <a:pPr marL="0" marR="0">
                        <a:lnSpc>
                          <a:spcPct val="200000"/>
                        </a:lnSpc>
                        <a:spcBef>
                          <a:spcPts val="0"/>
                        </a:spcBef>
                        <a:spcAft>
                          <a:spcPts val="700"/>
                        </a:spcAft>
                      </a:pPr>
                      <a:r>
                        <a:rPr lang="en-US" sz="1400" dirty="0">
                          <a:effectLst/>
                        </a:rPr>
                        <a:t>integer</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tc>
                  <a:txBody>
                    <a:bodyPr/>
                    <a:lstStyle/>
                    <a:p>
                      <a:pPr marL="0" marR="0">
                        <a:lnSpc>
                          <a:spcPct val="200000"/>
                        </a:lnSpc>
                        <a:spcBef>
                          <a:spcPts val="0"/>
                        </a:spcBef>
                        <a:spcAft>
                          <a:spcPts val="700"/>
                        </a:spcAft>
                      </a:pPr>
                      <a:r>
                        <a:rPr lang="en-US" sz="1400" dirty="0">
                          <a:effectLst/>
                        </a:rPr>
                        <a:t>Textiles in 1,000 tons</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extLst>
                  <a:ext uri="{0D108BD9-81ED-4DB2-BD59-A6C34878D82A}">
                    <a16:rowId xmlns:a16="http://schemas.microsoft.com/office/drawing/2014/main" val="2340374333"/>
                  </a:ext>
                </a:extLst>
              </a:tr>
              <a:tr h="417970">
                <a:tc>
                  <a:txBody>
                    <a:bodyPr/>
                    <a:lstStyle/>
                    <a:p>
                      <a:pPr marL="0" marR="0">
                        <a:lnSpc>
                          <a:spcPct val="200000"/>
                        </a:lnSpc>
                        <a:spcBef>
                          <a:spcPts val="0"/>
                        </a:spcBef>
                        <a:spcAft>
                          <a:spcPts val="700"/>
                        </a:spcAft>
                      </a:pPr>
                      <a:r>
                        <a:rPr lang="en-US" sz="1400" dirty="0">
                          <a:effectLst/>
                        </a:rPr>
                        <a:t>Wood</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tc>
                  <a:txBody>
                    <a:bodyPr/>
                    <a:lstStyle/>
                    <a:p>
                      <a:pPr marL="0" marR="0">
                        <a:lnSpc>
                          <a:spcPct val="200000"/>
                        </a:lnSpc>
                        <a:spcBef>
                          <a:spcPts val="0"/>
                        </a:spcBef>
                        <a:spcAft>
                          <a:spcPts val="700"/>
                        </a:spcAft>
                      </a:pPr>
                      <a:r>
                        <a:rPr lang="en-US" sz="1400" dirty="0">
                          <a:effectLst/>
                        </a:rPr>
                        <a:t>integer</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tc>
                  <a:txBody>
                    <a:bodyPr/>
                    <a:lstStyle/>
                    <a:p>
                      <a:pPr marL="0" marR="0">
                        <a:lnSpc>
                          <a:spcPct val="200000"/>
                        </a:lnSpc>
                        <a:spcBef>
                          <a:spcPts val="0"/>
                        </a:spcBef>
                        <a:spcAft>
                          <a:spcPts val="700"/>
                        </a:spcAft>
                      </a:pPr>
                      <a:r>
                        <a:rPr lang="en-US" sz="1400" dirty="0">
                          <a:effectLst/>
                        </a:rPr>
                        <a:t>Wood in 1,000 tons</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extLst>
                  <a:ext uri="{0D108BD9-81ED-4DB2-BD59-A6C34878D82A}">
                    <a16:rowId xmlns:a16="http://schemas.microsoft.com/office/drawing/2014/main" val="862814423"/>
                  </a:ext>
                </a:extLst>
              </a:tr>
              <a:tr h="417970">
                <a:tc>
                  <a:txBody>
                    <a:bodyPr/>
                    <a:lstStyle/>
                    <a:p>
                      <a:pPr marL="0" marR="0">
                        <a:lnSpc>
                          <a:spcPct val="200000"/>
                        </a:lnSpc>
                        <a:spcBef>
                          <a:spcPts val="0"/>
                        </a:spcBef>
                        <a:spcAft>
                          <a:spcPts val="700"/>
                        </a:spcAft>
                      </a:pPr>
                      <a:r>
                        <a:rPr lang="en-US" sz="1400" dirty="0">
                          <a:effectLst/>
                        </a:rPr>
                        <a:t>Other</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tc>
                  <a:txBody>
                    <a:bodyPr/>
                    <a:lstStyle/>
                    <a:p>
                      <a:pPr marL="0" marR="0">
                        <a:lnSpc>
                          <a:spcPct val="200000"/>
                        </a:lnSpc>
                        <a:spcBef>
                          <a:spcPts val="0"/>
                        </a:spcBef>
                        <a:spcAft>
                          <a:spcPts val="700"/>
                        </a:spcAft>
                      </a:pPr>
                      <a:r>
                        <a:rPr lang="en-US" sz="1400" dirty="0">
                          <a:effectLst/>
                        </a:rPr>
                        <a:t>integer</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tc>
                  <a:txBody>
                    <a:bodyPr/>
                    <a:lstStyle/>
                    <a:p>
                      <a:pPr marL="0" marR="0">
                        <a:lnSpc>
                          <a:spcPct val="200000"/>
                        </a:lnSpc>
                        <a:spcBef>
                          <a:spcPts val="0"/>
                        </a:spcBef>
                        <a:spcAft>
                          <a:spcPts val="700"/>
                        </a:spcAft>
                      </a:pPr>
                      <a:r>
                        <a:rPr lang="en-US" sz="1400" dirty="0">
                          <a:effectLst/>
                        </a:rPr>
                        <a:t>Uncategorized materials in 1,000 tons</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extLst>
                  <a:ext uri="{0D108BD9-81ED-4DB2-BD59-A6C34878D82A}">
                    <a16:rowId xmlns:a16="http://schemas.microsoft.com/office/drawing/2014/main" val="2972244162"/>
                  </a:ext>
                </a:extLst>
              </a:tr>
              <a:tr h="850691">
                <a:tc>
                  <a:txBody>
                    <a:bodyPr/>
                    <a:lstStyle/>
                    <a:p>
                      <a:pPr marL="0" marR="0">
                        <a:lnSpc>
                          <a:spcPct val="200000"/>
                        </a:lnSpc>
                        <a:spcBef>
                          <a:spcPts val="0"/>
                        </a:spcBef>
                        <a:spcAft>
                          <a:spcPts val="700"/>
                        </a:spcAft>
                      </a:pPr>
                      <a:r>
                        <a:rPr lang="en-US" sz="1400" dirty="0">
                          <a:effectLst/>
                        </a:rPr>
                        <a:t>Generated Waste</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tc>
                  <a:txBody>
                    <a:bodyPr/>
                    <a:lstStyle/>
                    <a:p>
                      <a:pPr marL="0" marR="0">
                        <a:lnSpc>
                          <a:spcPct val="200000"/>
                        </a:lnSpc>
                        <a:spcBef>
                          <a:spcPts val="0"/>
                        </a:spcBef>
                        <a:spcAft>
                          <a:spcPts val="700"/>
                        </a:spcAft>
                      </a:pPr>
                      <a:r>
                        <a:rPr lang="en-US" sz="1400" dirty="0">
                          <a:effectLst/>
                        </a:rPr>
                        <a:t>integer</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tc>
                  <a:txBody>
                    <a:bodyPr/>
                    <a:lstStyle/>
                    <a:p>
                      <a:pPr marL="0" marR="0">
                        <a:lnSpc>
                          <a:spcPct val="200000"/>
                        </a:lnSpc>
                        <a:spcBef>
                          <a:spcPts val="0"/>
                        </a:spcBef>
                        <a:spcAft>
                          <a:spcPts val="700"/>
                        </a:spcAft>
                      </a:pPr>
                      <a:r>
                        <a:rPr lang="en-US" sz="1400" dirty="0">
                          <a:effectLst/>
                        </a:rPr>
                        <a:t>Amount of generated waste in millions per year</a:t>
                      </a:r>
                      <a:endParaRPr lang="en-US" sz="1400" dirty="0">
                        <a:effectLst/>
                        <a:latin typeface="Calibri" panose="020F0502020204030204" pitchFamily="34" charset="0"/>
                        <a:ea typeface="Calibri" panose="020F0502020204030204" pitchFamily="34" charset="0"/>
                        <a:cs typeface="Tahoma" panose="020B0604030504040204" pitchFamily="34" charset="0"/>
                      </a:endParaRPr>
                    </a:p>
                  </a:txBody>
                  <a:tcPr marL="66305" marR="66305" marT="0" marB="0"/>
                </a:tc>
                <a:extLst>
                  <a:ext uri="{0D108BD9-81ED-4DB2-BD59-A6C34878D82A}">
                    <a16:rowId xmlns:a16="http://schemas.microsoft.com/office/drawing/2014/main" val="1616066851"/>
                  </a:ext>
                </a:extLst>
              </a:tr>
            </a:tbl>
          </a:graphicData>
        </a:graphic>
      </p:graphicFrame>
      <p:pic>
        <p:nvPicPr>
          <p:cNvPr id="5" name="Recorded Sound">
            <a:hlinkClick r:id="" action="ppaction://media"/>
            <a:extLst>
              <a:ext uri="{FF2B5EF4-FFF2-40B4-BE49-F238E27FC236}">
                <a16:creationId xmlns:a16="http://schemas.microsoft.com/office/drawing/2014/main" id="{D74C731E-2D34-43D9-B475-EE4AC371F5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45303" y="6279983"/>
            <a:ext cx="487363" cy="487363"/>
          </a:xfrm>
          <a:prstGeom prst="rect">
            <a:avLst/>
          </a:prstGeom>
        </p:spPr>
      </p:pic>
    </p:spTree>
    <p:extLst>
      <p:ext uri="{BB962C8B-B14F-4D97-AF65-F5344CB8AC3E}">
        <p14:creationId xmlns:p14="http://schemas.microsoft.com/office/powerpoint/2010/main" val="426338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D0112-7FC6-42F3-80B1-9E2088C9C4AE}"/>
              </a:ext>
            </a:extLst>
          </p:cNvPr>
          <p:cNvSpPr>
            <a:spLocks noGrp="1"/>
          </p:cNvSpPr>
          <p:nvPr>
            <p:ph type="title"/>
          </p:nvPr>
        </p:nvSpPr>
        <p:spPr>
          <a:xfrm>
            <a:off x="581192" y="702156"/>
            <a:ext cx="11029616" cy="1013800"/>
          </a:xfrm>
        </p:spPr>
        <p:txBody>
          <a:bodyPr>
            <a:normAutofit/>
          </a:bodyPr>
          <a:lstStyle/>
          <a:p>
            <a:r>
              <a:rPr lang="en-US" dirty="0">
                <a:solidFill>
                  <a:srgbClr val="FFFEFF"/>
                </a:solidFill>
              </a:rPr>
              <a:t>Data preparation/</a:t>
            </a:r>
            <a:br>
              <a:rPr lang="en-US" dirty="0">
                <a:solidFill>
                  <a:srgbClr val="FFFEFF"/>
                </a:solidFill>
              </a:rPr>
            </a:br>
            <a:r>
              <a:rPr lang="en-US" dirty="0">
                <a:solidFill>
                  <a:srgbClr val="FFFEFF"/>
                </a:solidFill>
              </a:rPr>
              <a:t>exploratory data analysis</a:t>
            </a:r>
          </a:p>
        </p:txBody>
      </p:sp>
      <p:graphicFrame>
        <p:nvGraphicFramePr>
          <p:cNvPr id="5" name="Content Placeholder 2">
            <a:extLst>
              <a:ext uri="{FF2B5EF4-FFF2-40B4-BE49-F238E27FC236}">
                <a16:creationId xmlns:a16="http://schemas.microsoft.com/office/drawing/2014/main" id="{17CC6AAF-FA6D-45AC-8153-0864B8A3E4DE}"/>
              </a:ext>
            </a:extLst>
          </p:cNvPr>
          <p:cNvGraphicFramePr>
            <a:graphicFrameLocks noGrp="1"/>
          </p:cNvGraphicFramePr>
          <p:nvPr>
            <p:ph idx="1"/>
            <p:extLst>
              <p:ext uri="{D42A27DB-BD31-4B8C-83A1-F6EECF244321}">
                <p14:modId xmlns:p14="http://schemas.microsoft.com/office/powerpoint/2010/main" val="492714486"/>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Recorded Sound">
            <a:hlinkClick r:id="" action="ppaction://media"/>
            <a:extLst>
              <a:ext uri="{FF2B5EF4-FFF2-40B4-BE49-F238E27FC236}">
                <a16:creationId xmlns:a16="http://schemas.microsoft.com/office/drawing/2014/main" id="{B0335483-CEFA-42EC-ACC3-AE150D8B683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10808" y="6155844"/>
            <a:ext cx="487363" cy="487363"/>
          </a:xfrm>
          <a:prstGeom prst="rect">
            <a:avLst/>
          </a:prstGeom>
        </p:spPr>
      </p:pic>
    </p:spTree>
    <p:extLst>
      <p:ext uri="{BB962C8B-B14F-4D97-AF65-F5344CB8AC3E}">
        <p14:creationId xmlns:p14="http://schemas.microsoft.com/office/powerpoint/2010/main" val="252459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16A2C1A-60B3-406B-A646-E5C7C47E2281}"/>
              </a:ext>
            </a:extLst>
          </p:cNvPr>
          <p:cNvSpPr>
            <a:spLocks noGrp="1"/>
          </p:cNvSpPr>
          <p:nvPr>
            <p:ph type="title"/>
          </p:nvPr>
        </p:nvSpPr>
        <p:spPr>
          <a:xfrm>
            <a:off x="764110" y="826346"/>
            <a:ext cx="3171905" cy="1013800"/>
          </a:xfrm>
        </p:spPr>
        <p:txBody>
          <a:bodyPr>
            <a:normAutofit/>
          </a:bodyPr>
          <a:lstStyle/>
          <a:p>
            <a:r>
              <a:rPr lang="en-US" sz="2400" dirty="0">
                <a:solidFill>
                  <a:srgbClr val="FFFFFF"/>
                </a:solidFill>
              </a:rPr>
              <a:t>Understanding the Data</a:t>
            </a:r>
          </a:p>
        </p:txBody>
      </p:sp>
      <p:grpSp>
        <p:nvGrpSpPr>
          <p:cNvPr id="23" name="Group 22">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4" name="Rectangle 23">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9" name="Content Placeholder 8">
            <a:extLst>
              <a:ext uri="{FF2B5EF4-FFF2-40B4-BE49-F238E27FC236}">
                <a16:creationId xmlns:a16="http://schemas.microsoft.com/office/drawing/2014/main" id="{4EC78F33-4B91-49AF-A4E7-64165523FC3E}"/>
              </a:ext>
            </a:extLst>
          </p:cNvPr>
          <p:cNvSpPr>
            <a:spLocks noGrp="1"/>
          </p:cNvSpPr>
          <p:nvPr>
            <p:ph idx="1"/>
          </p:nvPr>
        </p:nvSpPr>
        <p:spPr>
          <a:xfrm>
            <a:off x="764110" y="2052084"/>
            <a:ext cx="3033249" cy="3856229"/>
          </a:xfrm>
        </p:spPr>
        <p:txBody>
          <a:bodyPr anchor="t">
            <a:normAutofit/>
          </a:bodyPr>
          <a:lstStyle/>
          <a:p>
            <a:r>
              <a:rPr lang="en-US" sz="1600" dirty="0">
                <a:solidFill>
                  <a:srgbClr val="FFFFFF"/>
                </a:solidFill>
              </a:rPr>
              <a:t>A correlation matrix was created to see the relationship between the variables. This determined paper and glass are the least related and affected by the other materials.</a:t>
            </a:r>
          </a:p>
        </p:txBody>
      </p:sp>
      <p:pic>
        <p:nvPicPr>
          <p:cNvPr id="5" name="Content Placeholder 4" descr="Treemap chart&#10;&#10;Description automatically generated">
            <a:extLst>
              <a:ext uri="{FF2B5EF4-FFF2-40B4-BE49-F238E27FC236}">
                <a16:creationId xmlns:a16="http://schemas.microsoft.com/office/drawing/2014/main" id="{B5E3CC57-706B-4961-ABE5-AA729234DE86}"/>
              </a:ext>
            </a:extLst>
          </p:cNvPr>
          <p:cNvPicPr>
            <a:picLocks noChangeAspect="1"/>
          </p:cNvPicPr>
          <p:nvPr/>
        </p:nvPicPr>
        <p:blipFill>
          <a:blip r:embed="rId4"/>
          <a:stretch>
            <a:fillRect/>
          </a:stretch>
        </p:blipFill>
        <p:spPr>
          <a:xfrm>
            <a:off x="4568800" y="1419910"/>
            <a:ext cx="6866506" cy="4016905"/>
          </a:xfrm>
          <a:prstGeom prst="rect">
            <a:avLst/>
          </a:prstGeom>
        </p:spPr>
      </p:pic>
      <p:pic>
        <p:nvPicPr>
          <p:cNvPr id="6" name="Recorded Sound">
            <a:hlinkClick r:id="" action="ppaction://media"/>
            <a:extLst>
              <a:ext uri="{FF2B5EF4-FFF2-40B4-BE49-F238E27FC236}">
                <a16:creationId xmlns:a16="http://schemas.microsoft.com/office/drawing/2014/main" id="{17CCA8DC-B4E4-41B9-9F1F-E882DF91DB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5306" y="6222168"/>
            <a:ext cx="487363" cy="487363"/>
          </a:xfrm>
          <a:prstGeom prst="rect">
            <a:avLst/>
          </a:prstGeom>
        </p:spPr>
      </p:pic>
    </p:spTree>
    <p:extLst>
      <p:ext uri="{BB962C8B-B14F-4D97-AF65-F5344CB8AC3E}">
        <p14:creationId xmlns:p14="http://schemas.microsoft.com/office/powerpoint/2010/main" val="41036906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16A2C1A-60B3-406B-A646-E5C7C47E2281}"/>
              </a:ext>
            </a:extLst>
          </p:cNvPr>
          <p:cNvSpPr>
            <a:spLocks noGrp="1"/>
          </p:cNvSpPr>
          <p:nvPr>
            <p:ph type="title"/>
          </p:nvPr>
        </p:nvSpPr>
        <p:spPr>
          <a:xfrm>
            <a:off x="764110" y="826346"/>
            <a:ext cx="3171905" cy="1013800"/>
          </a:xfrm>
        </p:spPr>
        <p:txBody>
          <a:bodyPr>
            <a:normAutofit/>
          </a:bodyPr>
          <a:lstStyle/>
          <a:p>
            <a:r>
              <a:rPr lang="en-US" sz="2400" dirty="0">
                <a:solidFill>
                  <a:srgbClr val="FFFFFF"/>
                </a:solidFill>
              </a:rPr>
              <a:t>graphs</a:t>
            </a:r>
          </a:p>
        </p:txBody>
      </p:sp>
      <p:grpSp>
        <p:nvGrpSpPr>
          <p:cNvPr id="23" name="Group 22">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4" name="Rectangle 23">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9" name="Content Placeholder 8">
            <a:extLst>
              <a:ext uri="{FF2B5EF4-FFF2-40B4-BE49-F238E27FC236}">
                <a16:creationId xmlns:a16="http://schemas.microsoft.com/office/drawing/2014/main" id="{4EC78F33-4B91-49AF-A4E7-64165523FC3E}"/>
              </a:ext>
            </a:extLst>
          </p:cNvPr>
          <p:cNvSpPr>
            <a:spLocks noGrp="1"/>
          </p:cNvSpPr>
          <p:nvPr>
            <p:ph idx="1"/>
          </p:nvPr>
        </p:nvSpPr>
        <p:spPr>
          <a:xfrm>
            <a:off x="764110" y="2052084"/>
            <a:ext cx="3033249" cy="3856229"/>
          </a:xfrm>
        </p:spPr>
        <p:txBody>
          <a:bodyPr anchor="t">
            <a:normAutofit/>
          </a:bodyPr>
          <a:lstStyle/>
          <a:p>
            <a:r>
              <a:rPr lang="en-US" sz="1600" dirty="0">
                <a:solidFill>
                  <a:srgbClr val="FFFFFF"/>
                </a:solidFill>
              </a:rPr>
              <a:t>Generated waste in millions per year</a:t>
            </a:r>
          </a:p>
        </p:txBody>
      </p:sp>
      <p:pic>
        <p:nvPicPr>
          <p:cNvPr id="4" name="Picture 3" descr="Chart, bar chart&#10;&#10;Description automatically generated">
            <a:extLst>
              <a:ext uri="{FF2B5EF4-FFF2-40B4-BE49-F238E27FC236}">
                <a16:creationId xmlns:a16="http://schemas.microsoft.com/office/drawing/2014/main" id="{C3ECDBA3-0AEC-418D-B99B-8712629327CC}"/>
              </a:ext>
            </a:extLst>
          </p:cNvPr>
          <p:cNvPicPr>
            <a:picLocks noChangeAspect="1"/>
          </p:cNvPicPr>
          <p:nvPr/>
        </p:nvPicPr>
        <p:blipFill>
          <a:blip r:embed="rId4"/>
          <a:stretch>
            <a:fillRect/>
          </a:stretch>
        </p:blipFill>
        <p:spPr>
          <a:xfrm>
            <a:off x="5120206" y="1291866"/>
            <a:ext cx="6307684" cy="4042134"/>
          </a:xfrm>
          <a:prstGeom prst="rect">
            <a:avLst/>
          </a:prstGeom>
        </p:spPr>
      </p:pic>
      <p:pic>
        <p:nvPicPr>
          <p:cNvPr id="6" name="Recorded Sound">
            <a:hlinkClick r:id="" action="ppaction://media"/>
            <a:extLst>
              <a:ext uri="{FF2B5EF4-FFF2-40B4-BE49-F238E27FC236}">
                <a16:creationId xmlns:a16="http://schemas.microsoft.com/office/drawing/2014/main" id="{9329C015-616A-4F25-9E98-7CFC1C3C35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1785" y="6226179"/>
            <a:ext cx="487363" cy="487363"/>
          </a:xfrm>
          <a:prstGeom prst="rect">
            <a:avLst/>
          </a:prstGeom>
        </p:spPr>
      </p:pic>
    </p:spTree>
    <p:extLst>
      <p:ext uri="{BB962C8B-B14F-4D97-AF65-F5344CB8AC3E}">
        <p14:creationId xmlns:p14="http://schemas.microsoft.com/office/powerpoint/2010/main" val="4017506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16A2C1A-60B3-406B-A646-E5C7C47E2281}"/>
              </a:ext>
            </a:extLst>
          </p:cNvPr>
          <p:cNvSpPr>
            <a:spLocks noGrp="1"/>
          </p:cNvSpPr>
          <p:nvPr>
            <p:ph type="title"/>
          </p:nvPr>
        </p:nvSpPr>
        <p:spPr>
          <a:xfrm>
            <a:off x="764110" y="826346"/>
            <a:ext cx="3171905" cy="1013800"/>
          </a:xfrm>
        </p:spPr>
        <p:txBody>
          <a:bodyPr>
            <a:normAutofit/>
          </a:bodyPr>
          <a:lstStyle/>
          <a:p>
            <a:r>
              <a:rPr lang="en-US" sz="2400" dirty="0">
                <a:solidFill>
                  <a:srgbClr val="FFFFFF"/>
                </a:solidFill>
              </a:rPr>
              <a:t>graphs</a:t>
            </a:r>
          </a:p>
        </p:txBody>
      </p:sp>
      <p:grpSp>
        <p:nvGrpSpPr>
          <p:cNvPr id="23" name="Group 22">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4" name="Rectangle 23">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9" name="Content Placeholder 8">
            <a:extLst>
              <a:ext uri="{FF2B5EF4-FFF2-40B4-BE49-F238E27FC236}">
                <a16:creationId xmlns:a16="http://schemas.microsoft.com/office/drawing/2014/main" id="{4EC78F33-4B91-49AF-A4E7-64165523FC3E}"/>
              </a:ext>
            </a:extLst>
          </p:cNvPr>
          <p:cNvSpPr>
            <a:spLocks noGrp="1"/>
          </p:cNvSpPr>
          <p:nvPr>
            <p:ph idx="1"/>
          </p:nvPr>
        </p:nvSpPr>
        <p:spPr>
          <a:xfrm>
            <a:off x="764110" y="2052084"/>
            <a:ext cx="3033249" cy="3856229"/>
          </a:xfrm>
        </p:spPr>
        <p:txBody>
          <a:bodyPr anchor="t">
            <a:normAutofit/>
          </a:bodyPr>
          <a:lstStyle/>
          <a:p>
            <a:r>
              <a:rPr lang="en-US" sz="1600" dirty="0">
                <a:solidFill>
                  <a:srgbClr val="FFFFFF"/>
                </a:solidFill>
              </a:rPr>
              <a:t>Materials in 1,000 tons</a:t>
            </a:r>
          </a:p>
        </p:txBody>
      </p:sp>
      <p:pic>
        <p:nvPicPr>
          <p:cNvPr id="5" name="Picture 4" descr="Chart&#10;&#10;Description automatically generated">
            <a:extLst>
              <a:ext uri="{FF2B5EF4-FFF2-40B4-BE49-F238E27FC236}">
                <a16:creationId xmlns:a16="http://schemas.microsoft.com/office/drawing/2014/main" id="{A0A91268-D92F-4D0D-A197-5A35E3AEDD5D}"/>
              </a:ext>
            </a:extLst>
          </p:cNvPr>
          <p:cNvPicPr>
            <a:picLocks noChangeAspect="1"/>
          </p:cNvPicPr>
          <p:nvPr/>
        </p:nvPicPr>
        <p:blipFill>
          <a:blip r:embed="rId4"/>
          <a:stretch>
            <a:fillRect/>
          </a:stretch>
        </p:blipFill>
        <p:spPr>
          <a:xfrm>
            <a:off x="4257748" y="1333245"/>
            <a:ext cx="7938619" cy="3800729"/>
          </a:xfrm>
          <a:prstGeom prst="rect">
            <a:avLst/>
          </a:prstGeom>
        </p:spPr>
      </p:pic>
      <p:pic>
        <p:nvPicPr>
          <p:cNvPr id="6" name="Recorded Sound">
            <a:hlinkClick r:id="" action="ppaction://media"/>
            <a:extLst>
              <a:ext uri="{FF2B5EF4-FFF2-40B4-BE49-F238E27FC236}">
                <a16:creationId xmlns:a16="http://schemas.microsoft.com/office/drawing/2014/main" id="{DFB80691-AC44-4240-ABD4-7546197A86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14903" y="6226179"/>
            <a:ext cx="487363" cy="487363"/>
          </a:xfrm>
          <a:prstGeom prst="rect">
            <a:avLst/>
          </a:prstGeom>
        </p:spPr>
      </p:pic>
    </p:spTree>
    <p:extLst>
      <p:ext uri="{BB962C8B-B14F-4D97-AF65-F5344CB8AC3E}">
        <p14:creationId xmlns:p14="http://schemas.microsoft.com/office/powerpoint/2010/main" val="35241436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8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otalTime>17</TotalTime>
  <Words>1143</Words>
  <Application>Microsoft Office PowerPoint</Application>
  <PresentationFormat>Widescreen</PresentationFormat>
  <Paragraphs>163</Paragraphs>
  <Slides>12</Slides>
  <Notes>0</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Gill Sans MT</vt:lpstr>
      <vt:lpstr>Wingdings 2</vt:lpstr>
      <vt:lpstr>Dividend</vt:lpstr>
      <vt:lpstr>Waste and pollution</vt:lpstr>
      <vt:lpstr>Introduction/background</vt:lpstr>
      <vt:lpstr>Primary dataset / categories of waste </vt:lpstr>
      <vt:lpstr>Secondary dataset / generated waste totals</vt:lpstr>
      <vt:lpstr>Dataset descriptions</vt:lpstr>
      <vt:lpstr>Data preparation/ exploratory data analysis</vt:lpstr>
      <vt:lpstr>Understanding the Data</vt:lpstr>
      <vt:lpstr>graphs</vt:lpstr>
      <vt:lpstr>graphs</vt:lpstr>
      <vt:lpstr>models</vt:lpstr>
      <vt:lpstr>Results/conclusion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Waste and pollution</dc:title>
  <dc:creator>Krystina M</dc:creator>
  <cp:lastModifiedBy>Krystina M</cp:lastModifiedBy>
  <cp:revision>4</cp:revision>
  <dcterms:created xsi:type="dcterms:W3CDTF">2020-09-28T02:03:25Z</dcterms:created>
  <dcterms:modified xsi:type="dcterms:W3CDTF">2020-09-28T02:22:11Z</dcterms:modified>
</cp:coreProperties>
</file>